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4"/>
  </p:sldMasterIdLst>
  <p:notesMasterIdLst>
    <p:notesMasterId r:id="rId23"/>
  </p:notesMasterIdLst>
  <p:handoutMasterIdLst>
    <p:handoutMasterId r:id="rId24"/>
  </p:handoutMasterIdLst>
  <p:sldIdLst>
    <p:sldId id="345" r:id="rId5"/>
    <p:sldId id="1675" r:id="rId6"/>
    <p:sldId id="1691" r:id="rId7"/>
    <p:sldId id="1692" r:id="rId8"/>
    <p:sldId id="1676" r:id="rId9"/>
    <p:sldId id="1677" r:id="rId10"/>
    <p:sldId id="1678" r:id="rId11"/>
    <p:sldId id="1679" r:id="rId12"/>
    <p:sldId id="1680" r:id="rId13"/>
    <p:sldId id="1681" r:id="rId14"/>
    <p:sldId id="1682" r:id="rId15"/>
    <p:sldId id="351" r:id="rId16"/>
    <p:sldId id="1683" r:id="rId17"/>
    <p:sldId id="1684" r:id="rId18"/>
    <p:sldId id="1685" r:id="rId19"/>
    <p:sldId id="1686" r:id="rId20"/>
    <p:sldId id="1687" r:id="rId21"/>
    <p:sldId id="1690" r:id="rId22"/>
  </p:sldIdLst>
  <p:sldSz cx="9144000" cy="5143500" type="screen16x9"/>
  <p:notesSz cx="9236075"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owler, Eric (DCJS)" initials="FE(" lastIdx="1" clrIdx="0"/>
  <p:cmAuthor id="2" name="Armstrong, Meagan (DCJS)" initials="AM(" lastIdx="1" clrIdx="1">
    <p:extLst>
      <p:ext uri="{19B8F6BF-5375-455C-9EA6-DF929625EA0E}">
        <p15:presenceInfo xmlns:p15="http://schemas.microsoft.com/office/powerpoint/2012/main" userId="S::Meagan.Armstrong@dcjs.ny.gov::74e1540e-6976-4a9c-afaf-c491e39af1f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7E95"/>
    <a:srgbClr val="002D73"/>
    <a:srgbClr val="F3A832"/>
    <a:srgbClr val="E2AC00"/>
    <a:srgbClr val="0000FF"/>
    <a:srgbClr val="2F2FFF"/>
    <a:srgbClr val="FFDB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E91918-78AD-4E64-98CC-4052A186FEB9}" v="2" dt="2025-07-19T18:22:07.3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148"/>
    <p:restoredTop sz="91477"/>
  </p:normalViewPr>
  <p:slideViewPr>
    <p:cSldViewPr snapToGrid="0">
      <p:cViewPr varScale="1">
        <p:scale>
          <a:sx n="135" d="100"/>
          <a:sy n="135" d="100"/>
        </p:scale>
        <p:origin x="522" y="11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FB4FF6-F8D2-0B44-A7D1-1F7E096C238B}" type="doc">
      <dgm:prSet loTypeId="urn:microsoft.com/office/officeart/2005/8/layout/venn1" loCatId="" qsTypeId="urn:microsoft.com/office/officeart/2005/8/quickstyle/simple1" qsCatId="simple" csTypeId="urn:microsoft.com/office/officeart/2005/8/colors/accent1_2" csCatId="accent1" phldr="1"/>
      <dgm:spPr/>
    </dgm:pt>
    <dgm:pt modelId="{96166618-A624-DA41-B3CD-04CBC13753C7}">
      <dgm:prSet phldrT="[Text]"/>
      <dgm:spPr>
        <a:solidFill>
          <a:srgbClr val="5D7E95">
            <a:alpha val="50000"/>
          </a:srgbClr>
        </a:solidFill>
      </dgm:spPr>
      <dgm:t>
        <a:bodyPr/>
        <a:lstStyle/>
        <a:p>
          <a:pPr algn="l"/>
          <a:r>
            <a:rPr lang="en-US" b="1" dirty="0">
              <a:solidFill>
                <a:srgbClr val="002060"/>
              </a:solidFill>
              <a:latin typeface="Arial" panose="020B0604020202020204" pitchFamily="34" charset="0"/>
              <a:cs typeface="Arial" panose="020B0604020202020204" pitchFamily="34" charset="0"/>
            </a:rPr>
            <a:t>Outreach Team</a:t>
          </a:r>
          <a:endParaRPr lang="en-US" dirty="0"/>
        </a:p>
      </dgm:t>
    </dgm:pt>
    <dgm:pt modelId="{D4894E52-996D-1546-BB1B-8D1DD47F4928}" type="parTrans" cxnId="{838A7D66-D21C-4B49-A6F0-0D0072D87E09}">
      <dgm:prSet/>
      <dgm:spPr/>
      <dgm:t>
        <a:bodyPr/>
        <a:lstStyle/>
        <a:p>
          <a:endParaRPr lang="en-US"/>
        </a:p>
      </dgm:t>
    </dgm:pt>
    <dgm:pt modelId="{21FFBEF3-377D-1E41-90DB-362B6ED45F0C}" type="sibTrans" cxnId="{838A7D66-D21C-4B49-A6F0-0D0072D87E09}">
      <dgm:prSet/>
      <dgm:spPr/>
      <dgm:t>
        <a:bodyPr/>
        <a:lstStyle/>
        <a:p>
          <a:endParaRPr lang="en-US"/>
        </a:p>
      </dgm:t>
    </dgm:pt>
    <dgm:pt modelId="{63A846FE-7F8E-E942-9577-2F5E62D535DF}">
      <dgm:prSet phldrT="[Text]"/>
      <dgm:spPr>
        <a:solidFill>
          <a:srgbClr val="5D7E95">
            <a:alpha val="50000"/>
          </a:srgbClr>
        </a:solidFill>
      </dgm:spPr>
      <dgm:t>
        <a:bodyPr/>
        <a:lstStyle/>
        <a:p>
          <a:r>
            <a:rPr lang="en-US" b="1">
              <a:solidFill>
                <a:srgbClr val="002060"/>
              </a:solidFill>
              <a:latin typeface="Arial" panose="020B0604020202020204" pitchFamily="34" charset="0"/>
              <a:cs typeface="Arial" panose="020B0604020202020204" pitchFamily="34" charset="0"/>
            </a:rPr>
            <a:t>Social Worker</a:t>
          </a:r>
          <a:endParaRPr lang="en-US"/>
        </a:p>
      </dgm:t>
    </dgm:pt>
    <dgm:pt modelId="{AB7FFD51-27BF-2949-92D2-B8C7E43F36DD}" type="parTrans" cxnId="{6844FFCC-19FD-7843-99D1-E6AB58E24CF4}">
      <dgm:prSet/>
      <dgm:spPr/>
      <dgm:t>
        <a:bodyPr/>
        <a:lstStyle/>
        <a:p>
          <a:endParaRPr lang="en-US"/>
        </a:p>
      </dgm:t>
    </dgm:pt>
    <dgm:pt modelId="{7CC464CD-504C-F941-B892-79FE12A5F15A}" type="sibTrans" cxnId="{6844FFCC-19FD-7843-99D1-E6AB58E24CF4}">
      <dgm:prSet/>
      <dgm:spPr/>
      <dgm:t>
        <a:bodyPr/>
        <a:lstStyle/>
        <a:p>
          <a:endParaRPr lang="en-US"/>
        </a:p>
      </dgm:t>
    </dgm:pt>
    <dgm:pt modelId="{5B7F9D13-C321-CB48-88BA-234D28C6A534}">
      <dgm:prSet phldrT="[Text]"/>
      <dgm:spPr>
        <a:solidFill>
          <a:srgbClr val="5D7E95">
            <a:alpha val="50000"/>
          </a:srgbClr>
        </a:solidFill>
      </dgm:spPr>
      <dgm:t>
        <a:bodyPr/>
        <a:lstStyle/>
        <a:p>
          <a:pPr algn="l"/>
          <a:r>
            <a:rPr lang="en-US" b="0">
              <a:solidFill>
                <a:srgbClr val="002060"/>
              </a:solidFill>
              <a:latin typeface="Arial" panose="020B0604020202020204" pitchFamily="34" charset="0"/>
              <a:cs typeface="Arial" panose="020B0604020202020204" pitchFamily="34" charset="0"/>
            </a:rPr>
            <a:t>At the heart of SNUG</a:t>
          </a:r>
          <a:endParaRPr lang="en-US"/>
        </a:p>
      </dgm:t>
    </dgm:pt>
    <dgm:pt modelId="{F801F110-CB62-5642-AB4D-7BAE861CDD02}" type="parTrans" cxnId="{4BE7D0FD-AA86-804B-A7A9-F35FE083AEBC}">
      <dgm:prSet/>
      <dgm:spPr/>
      <dgm:t>
        <a:bodyPr/>
        <a:lstStyle/>
        <a:p>
          <a:endParaRPr lang="en-US"/>
        </a:p>
      </dgm:t>
    </dgm:pt>
    <dgm:pt modelId="{67B7DCD7-6993-114A-8330-99617AC88A1E}" type="sibTrans" cxnId="{4BE7D0FD-AA86-804B-A7A9-F35FE083AEBC}">
      <dgm:prSet/>
      <dgm:spPr/>
      <dgm:t>
        <a:bodyPr/>
        <a:lstStyle/>
        <a:p>
          <a:endParaRPr lang="en-US"/>
        </a:p>
      </dgm:t>
    </dgm:pt>
    <dgm:pt modelId="{F8DEE98B-FA93-EB40-91D6-49C26625BB34}">
      <dgm:prSet phldrT="[Text]"/>
      <dgm:spPr>
        <a:solidFill>
          <a:srgbClr val="5D7E95">
            <a:alpha val="50000"/>
          </a:srgbClr>
        </a:solidFill>
      </dgm:spPr>
      <dgm:t>
        <a:bodyPr/>
        <a:lstStyle/>
        <a:p>
          <a:pPr algn="l"/>
          <a:r>
            <a:rPr lang="en-US" b="0" dirty="0">
              <a:solidFill>
                <a:srgbClr val="002060"/>
              </a:solidFill>
              <a:latin typeface="Arial" panose="020B0604020202020204" pitchFamily="34" charset="0"/>
              <a:cs typeface="Arial" panose="020B0604020202020204" pitchFamily="34" charset="0"/>
            </a:rPr>
            <a:t>Focused on mediating conflicts and preventing violence/retaliation</a:t>
          </a:r>
          <a:endParaRPr lang="en-US" dirty="0"/>
        </a:p>
      </dgm:t>
    </dgm:pt>
    <dgm:pt modelId="{85580EE4-0158-5D4F-9774-8C3BEA242124}" type="parTrans" cxnId="{511C6959-F701-D347-B42B-71F98B693CD4}">
      <dgm:prSet/>
      <dgm:spPr/>
      <dgm:t>
        <a:bodyPr/>
        <a:lstStyle/>
        <a:p>
          <a:endParaRPr lang="en-US"/>
        </a:p>
      </dgm:t>
    </dgm:pt>
    <dgm:pt modelId="{2B9886F3-3611-274A-966D-CB62F3DE064B}" type="sibTrans" cxnId="{511C6959-F701-D347-B42B-71F98B693CD4}">
      <dgm:prSet/>
      <dgm:spPr/>
      <dgm:t>
        <a:bodyPr/>
        <a:lstStyle/>
        <a:p>
          <a:endParaRPr lang="en-US"/>
        </a:p>
      </dgm:t>
    </dgm:pt>
    <dgm:pt modelId="{83101CF8-AB2D-9941-8889-73017B6A83ED}">
      <dgm:prSet phldrT="[Text]"/>
      <dgm:spPr>
        <a:solidFill>
          <a:srgbClr val="5D7E95">
            <a:alpha val="50000"/>
          </a:srgbClr>
        </a:solidFill>
      </dgm:spPr>
      <dgm:t>
        <a:bodyPr/>
        <a:lstStyle/>
        <a:p>
          <a:pPr algn="l"/>
          <a:r>
            <a:rPr lang="en-US" b="0">
              <a:solidFill>
                <a:srgbClr val="002060"/>
              </a:solidFill>
              <a:latin typeface="Arial" panose="020B0604020202020204" pitchFamily="34" charset="0"/>
              <a:cs typeface="Arial" panose="020B0604020202020204" pitchFamily="34" charset="0"/>
            </a:rPr>
            <a:t>Able to engage and build relationships with high-risk participants</a:t>
          </a:r>
          <a:endParaRPr lang="en-US"/>
        </a:p>
      </dgm:t>
    </dgm:pt>
    <dgm:pt modelId="{C3CF22C9-6FCA-2E4A-B6B7-2CFB3A27E375}" type="parTrans" cxnId="{800FFDF3-0C5E-CB42-BD2F-CA8478578238}">
      <dgm:prSet/>
      <dgm:spPr/>
      <dgm:t>
        <a:bodyPr/>
        <a:lstStyle/>
        <a:p>
          <a:endParaRPr lang="en-US"/>
        </a:p>
      </dgm:t>
    </dgm:pt>
    <dgm:pt modelId="{BA988779-7370-0F46-A834-F6D35FFA23F2}" type="sibTrans" cxnId="{800FFDF3-0C5E-CB42-BD2F-CA8478578238}">
      <dgm:prSet/>
      <dgm:spPr/>
      <dgm:t>
        <a:bodyPr/>
        <a:lstStyle/>
        <a:p>
          <a:endParaRPr lang="en-US"/>
        </a:p>
      </dgm:t>
    </dgm:pt>
    <dgm:pt modelId="{5B17AD4D-93AC-E641-A368-BF903E363B66}">
      <dgm:prSet phldrT="[Text]"/>
      <dgm:spPr>
        <a:solidFill>
          <a:srgbClr val="5D7E95">
            <a:alpha val="50000"/>
          </a:srgbClr>
        </a:solidFill>
      </dgm:spPr>
      <dgm:t>
        <a:bodyPr/>
        <a:lstStyle/>
        <a:p>
          <a:pPr algn="l"/>
          <a:r>
            <a:rPr lang="en-US" b="0" dirty="0">
              <a:solidFill>
                <a:srgbClr val="002060"/>
              </a:solidFill>
              <a:latin typeface="Arial" panose="020B0604020202020204" pitchFamily="34" charset="0"/>
              <a:cs typeface="Arial" panose="020B0604020202020204" pitchFamily="34" charset="0"/>
            </a:rPr>
            <a:t>Personal experience that enhances ability to connect to participants </a:t>
          </a:r>
          <a:endParaRPr lang="en-US" dirty="0"/>
        </a:p>
      </dgm:t>
    </dgm:pt>
    <dgm:pt modelId="{2FB2A5D7-745B-D048-88E9-A36DF0327F39}" type="parTrans" cxnId="{40B613D4-009F-EA43-B592-6E06067543FC}">
      <dgm:prSet/>
      <dgm:spPr/>
      <dgm:t>
        <a:bodyPr/>
        <a:lstStyle/>
        <a:p>
          <a:endParaRPr lang="en-US"/>
        </a:p>
      </dgm:t>
    </dgm:pt>
    <dgm:pt modelId="{277B1603-800B-F240-AE00-05E28D5BBF99}" type="sibTrans" cxnId="{40B613D4-009F-EA43-B592-6E06067543FC}">
      <dgm:prSet/>
      <dgm:spPr/>
      <dgm:t>
        <a:bodyPr/>
        <a:lstStyle/>
        <a:p>
          <a:endParaRPr lang="en-US"/>
        </a:p>
      </dgm:t>
    </dgm:pt>
    <dgm:pt modelId="{0896A7DF-0D60-4B49-9AC6-60703970D044}">
      <dgm:prSet phldrT="[Text]"/>
      <dgm:spPr>
        <a:solidFill>
          <a:srgbClr val="5D7E95">
            <a:alpha val="50000"/>
          </a:srgbClr>
        </a:solidFill>
      </dgm:spPr>
      <dgm:t>
        <a:bodyPr/>
        <a:lstStyle/>
        <a:p>
          <a:r>
            <a:rPr lang="en-US" b="0" dirty="0">
              <a:solidFill>
                <a:srgbClr val="002060"/>
              </a:solidFill>
              <a:latin typeface="Arial" panose="020B0604020202020204" pitchFamily="34" charset="0"/>
              <a:cs typeface="Arial" panose="020B0604020202020204" pitchFamily="34" charset="0"/>
            </a:rPr>
            <a:t>Complements and supports SNUG</a:t>
          </a:r>
          <a:endParaRPr lang="en-US" dirty="0"/>
        </a:p>
      </dgm:t>
    </dgm:pt>
    <dgm:pt modelId="{D2A4E89B-ACA6-3E45-AA0F-29D673C44FB5}" type="parTrans" cxnId="{A639AC7B-57AC-6348-9897-72A900C2350F}">
      <dgm:prSet/>
      <dgm:spPr/>
      <dgm:t>
        <a:bodyPr/>
        <a:lstStyle/>
        <a:p>
          <a:endParaRPr lang="en-US"/>
        </a:p>
      </dgm:t>
    </dgm:pt>
    <dgm:pt modelId="{96EEF140-B3C0-B54D-996C-A409CCF1501B}" type="sibTrans" cxnId="{A639AC7B-57AC-6348-9897-72A900C2350F}">
      <dgm:prSet/>
      <dgm:spPr/>
      <dgm:t>
        <a:bodyPr/>
        <a:lstStyle/>
        <a:p>
          <a:endParaRPr lang="en-US"/>
        </a:p>
      </dgm:t>
    </dgm:pt>
    <dgm:pt modelId="{8509C378-C090-5946-8D59-FBDA7426D03A}">
      <dgm:prSet phldrT="[Text]"/>
      <dgm:spPr>
        <a:solidFill>
          <a:srgbClr val="5D7E95">
            <a:alpha val="50000"/>
          </a:srgbClr>
        </a:solidFill>
      </dgm:spPr>
      <dgm:t>
        <a:bodyPr/>
        <a:lstStyle/>
        <a:p>
          <a:r>
            <a:rPr lang="en-US" b="0">
              <a:solidFill>
                <a:srgbClr val="002060"/>
              </a:solidFill>
              <a:latin typeface="Arial" panose="020B0604020202020204" pitchFamily="34" charset="0"/>
              <a:cs typeface="Arial" panose="020B0604020202020204" pitchFamily="34" charset="0"/>
            </a:rPr>
            <a:t>Ability to navigate social services for clients</a:t>
          </a:r>
          <a:endParaRPr lang="en-US"/>
        </a:p>
      </dgm:t>
    </dgm:pt>
    <dgm:pt modelId="{68557BA3-C5AD-F645-9857-5D9DC8C420FB}" type="parTrans" cxnId="{A77A181D-9E89-F749-B164-419C5DA2E8B4}">
      <dgm:prSet/>
      <dgm:spPr/>
      <dgm:t>
        <a:bodyPr/>
        <a:lstStyle/>
        <a:p>
          <a:endParaRPr lang="en-US"/>
        </a:p>
      </dgm:t>
    </dgm:pt>
    <dgm:pt modelId="{16330DD4-5AFA-D44B-AAAC-77A6D64491E7}" type="sibTrans" cxnId="{A77A181D-9E89-F749-B164-419C5DA2E8B4}">
      <dgm:prSet/>
      <dgm:spPr/>
      <dgm:t>
        <a:bodyPr/>
        <a:lstStyle/>
        <a:p>
          <a:endParaRPr lang="en-US"/>
        </a:p>
      </dgm:t>
    </dgm:pt>
    <dgm:pt modelId="{E2C9E1AB-D22E-764A-A0FD-C5EA1D169486}">
      <dgm:prSet phldrT="[Text]"/>
      <dgm:spPr>
        <a:solidFill>
          <a:srgbClr val="5D7E95">
            <a:alpha val="50000"/>
          </a:srgbClr>
        </a:solidFill>
      </dgm:spPr>
      <dgm:t>
        <a:bodyPr/>
        <a:lstStyle/>
        <a:p>
          <a:r>
            <a:rPr lang="en-US" b="0">
              <a:solidFill>
                <a:srgbClr val="002060"/>
              </a:solidFill>
              <a:latin typeface="Arial" panose="020B0604020202020204" pitchFamily="34" charset="0"/>
              <a:cs typeface="Arial" panose="020B0604020202020204" pitchFamily="34" charset="0"/>
            </a:rPr>
            <a:t>Trauma-informed treatment and practices</a:t>
          </a:r>
          <a:endParaRPr lang="en-US"/>
        </a:p>
      </dgm:t>
    </dgm:pt>
    <dgm:pt modelId="{C4F21E70-6356-7B48-AA2C-93121C89367F}" type="parTrans" cxnId="{34A11E82-3FC2-CD4C-A0F6-A6860304E7B5}">
      <dgm:prSet/>
      <dgm:spPr/>
      <dgm:t>
        <a:bodyPr/>
        <a:lstStyle/>
        <a:p>
          <a:endParaRPr lang="en-US"/>
        </a:p>
      </dgm:t>
    </dgm:pt>
    <dgm:pt modelId="{B8585588-1BC3-FE4A-A549-1B0F3BC73BA6}" type="sibTrans" cxnId="{34A11E82-3FC2-CD4C-A0F6-A6860304E7B5}">
      <dgm:prSet/>
      <dgm:spPr/>
      <dgm:t>
        <a:bodyPr/>
        <a:lstStyle/>
        <a:p>
          <a:endParaRPr lang="en-US"/>
        </a:p>
      </dgm:t>
    </dgm:pt>
    <dgm:pt modelId="{A810CF2B-F0B5-4944-98DE-42627366FD07}">
      <dgm:prSet phldrT="[Text]"/>
      <dgm:spPr>
        <a:solidFill>
          <a:srgbClr val="5D7E95">
            <a:alpha val="50000"/>
          </a:srgbClr>
        </a:solidFill>
      </dgm:spPr>
      <dgm:t>
        <a:bodyPr/>
        <a:lstStyle/>
        <a:p>
          <a:r>
            <a:rPr lang="en-US" b="0">
              <a:solidFill>
                <a:srgbClr val="002060"/>
              </a:solidFill>
              <a:latin typeface="Arial" panose="020B0604020202020204" pitchFamily="34" charset="0"/>
              <a:cs typeface="Arial" panose="020B0604020202020204" pitchFamily="34" charset="0"/>
            </a:rPr>
            <a:t>Resources, tools, and education to support work of outreach team </a:t>
          </a:r>
          <a:endParaRPr lang="en-US"/>
        </a:p>
      </dgm:t>
    </dgm:pt>
    <dgm:pt modelId="{7CC0D00A-8D23-704D-8F2F-3B4F73BCC5EF}" type="parTrans" cxnId="{01625540-D147-A946-9109-3DF084D43CCC}">
      <dgm:prSet/>
      <dgm:spPr/>
      <dgm:t>
        <a:bodyPr/>
        <a:lstStyle/>
        <a:p>
          <a:endParaRPr lang="en-US"/>
        </a:p>
      </dgm:t>
    </dgm:pt>
    <dgm:pt modelId="{251F05EF-7000-E842-A804-D2B9ADD20EBB}" type="sibTrans" cxnId="{01625540-D147-A946-9109-3DF084D43CCC}">
      <dgm:prSet/>
      <dgm:spPr/>
      <dgm:t>
        <a:bodyPr/>
        <a:lstStyle/>
        <a:p>
          <a:endParaRPr lang="en-US"/>
        </a:p>
      </dgm:t>
    </dgm:pt>
    <dgm:pt modelId="{70E289C3-ACD0-E945-B652-E2732FB7F469}" type="pres">
      <dgm:prSet presAssocID="{EBFB4FF6-F8D2-0B44-A7D1-1F7E096C238B}" presName="compositeShape" presStyleCnt="0">
        <dgm:presLayoutVars>
          <dgm:chMax val="7"/>
          <dgm:dir/>
          <dgm:resizeHandles val="exact"/>
        </dgm:presLayoutVars>
      </dgm:prSet>
      <dgm:spPr/>
    </dgm:pt>
    <dgm:pt modelId="{A23FEB0D-13E9-454C-92D8-06673847CA88}" type="pres">
      <dgm:prSet presAssocID="{96166618-A624-DA41-B3CD-04CBC13753C7}" presName="circ1" presStyleLbl="vennNode1" presStyleIdx="0" presStyleCnt="2" custLinFactNeighborX="971" custLinFactNeighborY="304"/>
      <dgm:spPr/>
    </dgm:pt>
    <dgm:pt modelId="{050738DB-5F50-024B-BC29-5519AAE9290A}" type="pres">
      <dgm:prSet presAssocID="{96166618-A624-DA41-B3CD-04CBC13753C7}" presName="circ1Tx" presStyleLbl="revTx" presStyleIdx="0" presStyleCnt="0">
        <dgm:presLayoutVars>
          <dgm:chMax val="0"/>
          <dgm:chPref val="0"/>
          <dgm:bulletEnabled val="1"/>
        </dgm:presLayoutVars>
      </dgm:prSet>
      <dgm:spPr/>
    </dgm:pt>
    <dgm:pt modelId="{BC17386E-0FEF-1942-9500-D7E1EB11B423}" type="pres">
      <dgm:prSet presAssocID="{63A846FE-7F8E-E942-9577-2F5E62D535DF}" presName="circ2" presStyleLbl="vennNode1" presStyleIdx="1" presStyleCnt="2"/>
      <dgm:spPr/>
    </dgm:pt>
    <dgm:pt modelId="{15EC45B9-5330-9245-8562-201ECF9694F8}" type="pres">
      <dgm:prSet presAssocID="{63A846FE-7F8E-E942-9577-2F5E62D535DF}" presName="circ2Tx" presStyleLbl="revTx" presStyleIdx="0" presStyleCnt="0">
        <dgm:presLayoutVars>
          <dgm:chMax val="0"/>
          <dgm:chPref val="0"/>
          <dgm:bulletEnabled val="1"/>
        </dgm:presLayoutVars>
      </dgm:prSet>
      <dgm:spPr/>
    </dgm:pt>
  </dgm:ptLst>
  <dgm:cxnLst>
    <dgm:cxn modelId="{F7A0B917-5C76-6D44-A193-0DA5A3B594A5}" type="presOf" srcId="{E2C9E1AB-D22E-764A-A0FD-C5EA1D169486}" destId="{BC17386E-0FEF-1942-9500-D7E1EB11B423}" srcOrd="0" destOrd="3" presId="urn:microsoft.com/office/officeart/2005/8/layout/venn1"/>
    <dgm:cxn modelId="{C350EC1A-9EF6-5C4D-8BE7-C6E76852FC1B}" type="presOf" srcId="{EBFB4FF6-F8D2-0B44-A7D1-1F7E096C238B}" destId="{70E289C3-ACD0-E945-B652-E2732FB7F469}" srcOrd="0" destOrd="0" presId="urn:microsoft.com/office/officeart/2005/8/layout/venn1"/>
    <dgm:cxn modelId="{A77A181D-9E89-F749-B164-419C5DA2E8B4}" srcId="{63A846FE-7F8E-E942-9577-2F5E62D535DF}" destId="{8509C378-C090-5946-8D59-FBDA7426D03A}" srcOrd="1" destOrd="0" parTransId="{68557BA3-C5AD-F645-9857-5D9DC8C420FB}" sibTransId="{16330DD4-5AFA-D44B-AAAC-77A6D64491E7}"/>
    <dgm:cxn modelId="{01625540-D147-A946-9109-3DF084D43CCC}" srcId="{63A846FE-7F8E-E942-9577-2F5E62D535DF}" destId="{A810CF2B-F0B5-4944-98DE-42627366FD07}" srcOrd="3" destOrd="0" parTransId="{7CC0D00A-8D23-704D-8F2F-3B4F73BCC5EF}" sibTransId="{251F05EF-7000-E842-A804-D2B9ADD20EBB}"/>
    <dgm:cxn modelId="{D0D8635D-2E2E-5149-9292-DC0FE218042A}" type="presOf" srcId="{A810CF2B-F0B5-4944-98DE-42627366FD07}" destId="{15EC45B9-5330-9245-8562-201ECF9694F8}" srcOrd="1" destOrd="4" presId="urn:microsoft.com/office/officeart/2005/8/layout/venn1"/>
    <dgm:cxn modelId="{DB099361-190F-3848-928F-B664B8622BE0}" type="presOf" srcId="{5B7F9D13-C321-CB48-88BA-234D28C6A534}" destId="{A23FEB0D-13E9-454C-92D8-06673847CA88}" srcOrd="0" destOrd="1" presId="urn:microsoft.com/office/officeart/2005/8/layout/venn1"/>
    <dgm:cxn modelId="{72E90762-11F4-A343-9EE7-619A238AD0B0}" type="presOf" srcId="{63A846FE-7F8E-E942-9577-2F5E62D535DF}" destId="{BC17386E-0FEF-1942-9500-D7E1EB11B423}" srcOrd="0" destOrd="0" presId="urn:microsoft.com/office/officeart/2005/8/layout/venn1"/>
    <dgm:cxn modelId="{03AEA862-6319-4B42-A695-78324B84AE44}" type="presOf" srcId="{83101CF8-AB2D-9941-8889-73017B6A83ED}" destId="{A23FEB0D-13E9-454C-92D8-06673847CA88}" srcOrd="0" destOrd="3" presId="urn:microsoft.com/office/officeart/2005/8/layout/venn1"/>
    <dgm:cxn modelId="{838A7D66-D21C-4B49-A6F0-0D0072D87E09}" srcId="{EBFB4FF6-F8D2-0B44-A7D1-1F7E096C238B}" destId="{96166618-A624-DA41-B3CD-04CBC13753C7}" srcOrd="0" destOrd="0" parTransId="{D4894E52-996D-1546-BB1B-8D1DD47F4928}" sibTransId="{21FFBEF3-377D-1E41-90DB-362B6ED45F0C}"/>
    <dgm:cxn modelId="{B24D4E77-687C-9347-9145-D12B25681EFF}" type="presOf" srcId="{5B7F9D13-C321-CB48-88BA-234D28C6A534}" destId="{050738DB-5F50-024B-BC29-5519AAE9290A}" srcOrd="1" destOrd="1" presId="urn:microsoft.com/office/officeart/2005/8/layout/venn1"/>
    <dgm:cxn modelId="{511C6959-F701-D347-B42B-71F98B693CD4}" srcId="{96166618-A624-DA41-B3CD-04CBC13753C7}" destId="{F8DEE98B-FA93-EB40-91D6-49C26625BB34}" srcOrd="1" destOrd="0" parTransId="{85580EE4-0158-5D4F-9774-8C3BEA242124}" sibTransId="{2B9886F3-3611-274A-966D-CB62F3DE064B}"/>
    <dgm:cxn modelId="{126C197B-53C5-8E4C-ACAD-1C3DE2F63EAB}" type="presOf" srcId="{E2C9E1AB-D22E-764A-A0FD-C5EA1D169486}" destId="{15EC45B9-5330-9245-8562-201ECF9694F8}" srcOrd="1" destOrd="3" presId="urn:microsoft.com/office/officeart/2005/8/layout/venn1"/>
    <dgm:cxn modelId="{A639AC7B-57AC-6348-9897-72A900C2350F}" srcId="{63A846FE-7F8E-E942-9577-2F5E62D535DF}" destId="{0896A7DF-0D60-4B49-9AC6-60703970D044}" srcOrd="0" destOrd="0" parTransId="{D2A4E89B-ACA6-3E45-AA0F-29D673C44FB5}" sibTransId="{96EEF140-B3C0-B54D-996C-A409CCF1501B}"/>
    <dgm:cxn modelId="{34A11E82-3FC2-CD4C-A0F6-A6860304E7B5}" srcId="{63A846FE-7F8E-E942-9577-2F5E62D535DF}" destId="{E2C9E1AB-D22E-764A-A0FD-C5EA1D169486}" srcOrd="2" destOrd="0" parTransId="{C4F21E70-6356-7B48-AA2C-93121C89367F}" sibTransId="{B8585588-1BC3-FE4A-A549-1B0F3BC73BA6}"/>
    <dgm:cxn modelId="{C3AFAD82-2B65-E04A-BE5F-D4D22149F304}" type="presOf" srcId="{96166618-A624-DA41-B3CD-04CBC13753C7}" destId="{A23FEB0D-13E9-454C-92D8-06673847CA88}" srcOrd="0" destOrd="0" presId="urn:microsoft.com/office/officeart/2005/8/layout/venn1"/>
    <dgm:cxn modelId="{38C47C90-062C-014C-B025-EFF7859E679B}" type="presOf" srcId="{F8DEE98B-FA93-EB40-91D6-49C26625BB34}" destId="{A23FEB0D-13E9-454C-92D8-06673847CA88}" srcOrd="0" destOrd="2" presId="urn:microsoft.com/office/officeart/2005/8/layout/venn1"/>
    <dgm:cxn modelId="{FFA44995-5CBC-0347-A89F-16D559E029BA}" type="presOf" srcId="{0896A7DF-0D60-4B49-9AC6-60703970D044}" destId="{BC17386E-0FEF-1942-9500-D7E1EB11B423}" srcOrd="0" destOrd="1" presId="urn:microsoft.com/office/officeart/2005/8/layout/venn1"/>
    <dgm:cxn modelId="{C6A714A0-597C-1C42-898D-42C9F843806D}" type="presOf" srcId="{F8DEE98B-FA93-EB40-91D6-49C26625BB34}" destId="{050738DB-5F50-024B-BC29-5519AAE9290A}" srcOrd="1" destOrd="2" presId="urn:microsoft.com/office/officeart/2005/8/layout/venn1"/>
    <dgm:cxn modelId="{DAC913A7-A4D6-C647-8369-ACF3E6C59078}" type="presOf" srcId="{0896A7DF-0D60-4B49-9AC6-60703970D044}" destId="{15EC45B9-5330-9245-8562-201ECF9694F8}" srcOrd="1" destOrd="1" presId="urn:microsoft.com/office/officeart/2005/8/layout/venn1"/>
    <dgm:cxn modelId="{274D31AC-B41D-1046-9CFD-9E5A9225A31A}" type="presOf" srcId="{96166618-A624-DA41-B3CD-04CBC13753C7}" destId="{050738DB-5F50-024B-BC29-5519AAE9290A}" srcOrd="1" destOrd="0" presId="urn:microsoft.com/office/officeart/2005/8/layout/venn1"/>
    <dgm:cxn modelId="{EF6B72AE-C9FB-CF43-B6E4-82E0165DEBAD}" type="presOf" srcId="{83101CF8-AB2D-9941-8889-73017B6A83ED}" destId="{050738DB-5F50-024B-BC29-5519AAE9290A}" srcOrd="1" destOrd="3" presId="urn:microsoft.com/office/officeart/2005/8/layout/venn1"/>
    <dgm:cxn modelId="{3EA4B7B2-79F3-A345-A874-54E2F3319671}" type="presOf" srcId="{63A846FE-7F8E-E942-9577-2F5E62D535DF}" destId="{15EC45B9-5330-9245-8562-201ECF9694F8}" srcOrd="1" destOrd="0" presId="urn:microsoft.com/office/officeart/2005/8/layout/venn1"/>
    <dgm:cxn modelId="{A42A90B4-DAB8-424E-B33D-14DD3EE93E9E}" type="presOf" srcId="{5B17AD4D-93AC-E641-A368-BF903E363B66}" destId="{A23FEB0D-13E9-454C-92D8-06673847CA88}" srcOrd="0" destOrd="4" presId="urn:microsoft.com/office/officeart/2005/8/layout/venn1"/>
    <dgm:cxn modelId="{E074BFC8-8EA2-674E-A2EA-D5C8DDEC528E}" type="presOf" srcId="{5B17AD4D-93AC-E641-A368-BF903E363B66}" destId="{050738DB-5F50-024B-BC29-5519AAE9290A}" srcOrd="1" destOrd="4" presId="urn:microsoft.com/office/officeart/2005/8/layout/venn1"/>
    <dgm:cxn modelId="{6844FFCC-19FD-7843-99D1-E6AB58E24CF4}" srcId="{EBFB4FF6-F8D2-0B44-A7D1-1F7E096C238B}" destId="{63A846FE-7F8E-E942-9577-2F5E62D535DF}" srcOrd="1" destOrd="0" parTransId="{AB7FFD51-27BF-2949-92D2-B8C7E43F36DD}" sibTransId="{7CC464CD-504C-F941-B892-79FE12A5F15A}"/>
    <dgm:cxn modelId="{40B613D4-009F-EA43-B592-6E06067543FC}" srcId="{96166618-A624-DA41-B3CD-04CBC13753C7}" destId="{5B17AD4D-93AC-E641-A368-BF903E363B66}" srcOrd="3" destOrd="0" parTransId="{2FB2A5D7-745B-D048-88E9-A36DF0327F39}" sibTransId="{277B1603-800B-F240-AE00-05E28D5BBF99}"/>
    <dgm:cxn modelId="{5944EFDE-6F82-264F-AE2A-3784E3CD89BD}" type="presOf" srcId="{A810CF2B-F0B5-4944-98DE-42627366FD07}" destId="{BC17386E-0FEF-1942-9500-D7E1EB11B423}" srcOrd="0" destOrd="4" presId="urn:microsoft.com/office/officeart/2005/8/layout/venn1"/>
    <dgm:cxn modelId="{C111B3E9-A691-5B4D-8DA0-09C3F2033E25}" type="presOf" srcId="{8509C378-C090-5946-8D59-FBDA7426D03A}" destId="{15EC45B9-5330-9245-8562-201ECF9694F8}" srcOrd="1" destOrd="2" presId="urn:microsoft.com/office/officeart/2005/8/layout/venn1"/>
    <dgm:cxn modelId="{800FFDF3-0C5E-CB42-BD2F-CA8478578238}" srcId="{96166618-A624-DA41-B3CD-04CBC13753C7}" destId="{83101CF8-AB2D-9941-8889-73017B6A83ED}" srcOrd="2" destOrd="0" parTransId="{C3CF22C9-6FCA-2E4A-B6B7-2CFB3A27E375}" sibTransId="{BA988779-7370-0F46-A834-F6D35FFA23F2}"/>
    <dgm:cxn modelId="{C81A62F8-C11D-3D40-BCAC-D4EC3A361D21}" type="presOf" srcId="{8509C378-C090-5946-8D59-FBDA7426D03A}" destId="{BC17386E-0FEF-1942-9500-D7E1EB11B423}" srcOrd="0" destOrd="2" presId="urn:microsoft.com/office/officeart/2005/8/layout/venn1"/>
    <dgm:cxn modelId="{4BE7D0FD-AA86-804B-A7A9-F35FE083AEBC}" srcId="{96166618-A624-DA41-B3CD-04CBC13753C7}" destId="{5B7F9D13-C321-CB48-88BA-234D28C6A534}" srcOrd="0" destOrd="0" parTransId="{F801F110-CB62-5642-AB4D-7BAE861CDD02}" sibTransId="{67B7DCD7-6993-114A-8330-99617AC88A1E}"/>
    <dgm:cxn modelId="{FD042F48-5AC7-E94E-A7B9-C6052E7732DD}" type="presParOf" srcId="{70E289C3-ACD0-E945-B652-E2732FB7F469}" destId="{A23FEB0D-13E9-454C-92D8-06673847CA88}" srcOrd="0" destOrd="0" presId="urn:microsoft.com/office/officeart/2005/8/layout/venn1"/>
    <dgm:cxn modelId="{7E84AA6D-5D24-7248-8C92-AE9D1CCC0477}" type="presParOf" srcId="{70E289C3-ACD0-E945-B652-E2732FB7F469}" destId="{050738DB-5F50-024B-BC29-5519AAE9290A}" srcOrd="1" destOrd="0" presId="urn:microsoft.com/office/officeart/2005/8/layout/venn1"/>
    <dgm:cxn modelId="{F624434D-09B8-214B-881D-F3E931C5E9DC}" type="presParOf" srcId="{70E289C3-ACD0-E945-B652-E2732FB7F469}" destId="{BC17386E-0FEF-1942-9500-D7E1EB11B423}" srcOrd="2" destOrd="0" presId="urn:microsoft.com/office/officeart/2005/8/layout/venn1"/>
    <dgm:cxn modelId="{63213261-CE54-084E-83E9-7231296F00D4}" type="presParOf" srcId="{70E289C3-ACD0-E945-B652-E2732FB7F469}" destId="{15EC45B9-5330-9245-8562-201ECF9694F8}"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3FEB0D-13E9-454C-92D8-06673847CA88}">
      <dsp:nvSpPr>
        <dsp:cNvPr id="0" name=""/>
        <dsp:cNvSpPr/>
      </dsp:nvSpPr>
      <dsp:spPr>
        <a:xfrm>
          <a:off x="179295" y="371012"/>
          <a:ext cx="3568025" cy="3568025"/>
        </a:xfrm>
        <a:prstGeom prst="ellipse">
          <a:avLst/>
        </a:prstGeom>
        <a:solidFill>
          <a:srgbClr val="5D7E95">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marL="0" lvl="0" indent="0" algn="l" defTabSz="800100">
            <a:lnSpc>
              <a:spcPct val="90000"/>
            </a:lnSpc>
            <a:spcBef>
              <a:spcPct val="0"/>
            </a:spcBef>
            <a:spcAft>
              <a:spcPct val="35000"/>
            </a:spcAft>
            <a:buNone/>
          </a:pPr>
          <a:r>
            <a:rPr lang="en-US" sz="1800" b="1" kern="1200" dirty="0">
              <a:solidFill>
                <a:srgbClr val="002060"/>
              </a:solidFill>
              <a:latin typeface="Arial" panose="020B0604020202020204" pitchFamily="34" charset="0"/>
              <a:cs typeface="Arial" panose="020B0604020202020204" pitchFamily="34" charset="0"/>
            </a:rPr>
            <a:t>Outreach Team</a:t>
          </a:r>
          <a:endParaRPr lang="en-US" sz="1800" kern="1200" dirty="0"/>
        </a:p>
        <a:p>
          <a:pPr marL="114300" lvl="1" indent="-114300" algn="l" defTabSz="622300">
            <a:lnSpc>
              <a:spcPct val="90000"/>
            </a:lnSpc>
            <a:spcBef>
              <a:spcPct val="0"/>
            </a:spcBef>
            <a:spcAft>
              <a:spcPct val="15000"/>
            </a:spcAft>
            <a:buChar char="•"/>
          </a:pPr>
          <a:r>
            <a:rPr lang="en-US" sz="1400" b="0" kern="1200">
              <a:solidFill>
                <a:srgbClr val="002060"/>
              </a:solidFill>
              <a:latin typeface="Arial" panose="020B0604020202020204" pitchFamily="34" charset="0"/>
              <a:cs typeface="Arial" panose="020B0604020202020204" pitchFamily="34" charset="0"/>
            </a:rPr>
            <a:t>At the heart of SNUG</a:t>
          </a:r>
          <a:endParaRPr lang="en-US" sz="1400" kern="1200"/>
        </a:p>
        <a:p>
          <a:pPr marL="114300" lvl="1" indent="-114300" algn="l" defTabSz="622300">
            <a:lnSpc>
              <a:spcPct val="90000"/>
            </a:lnSpc>
            <a:spcBef>
              <a:spcPct val="0"/>
            </a:spcBef>
            <a:spcAft>
              <a:spcPct val="15000"/>
            </a:spcAft>
            <a:buChar char="•"/>
          </a:pPr>
          <a:r>
            <a:rPr lang="en-US" sz="1400" b="0" kern="1200" dirty="0">
              <a:solidFill>
                <a:srgbClr val="002060"/>
              </a:solidFill>
              <a:latin typeface="Arial" panose="020B0604020202020204" pitchFamily="34" charset="0"/>
              <a:cs typeface="Arial" panose="020B0604020202020204" pitchFamily="34" charset="0"/>
            </a:rPr>
            <a:t>Focused on mediating conflicts and preventing violence/retaliation</a:t>
          </a:r>
          <a:endParaRPr lang="en-US" sz="1400" kern="1200" dirty="0"/>
        </a:p>
        <a:p>
          <a:pPr marL="114300" lvl="1" indent="-114300" algn="l" defTabSz="622300">
            <a:lnSpc>
              <a:spcPct val="90000"/>
            </a:lnSpc>
            <a:spcBef>
              <a:spcPct val="0"/>
            </a:spcBef>
            <a:spcAft>
              <a:spcPct val="15000"/>
            </a:spcAft>
            <a:buChar char="•"/>
          </a:pPr>
          <a:r>
            <a:rPr lang="en-US" sz="1400" b="0" kern="1200">
              <a:solidFill>
                <a:srgbClr val="002060"/>
              </a:solidFill>
              <a:latin typeface="Arial" panose="020B0604020202020204" pitchFamily="34" charset="0"/>
              <a:cs typeface="Arial" panose="020B0604020202020204" pitchFamily="34" charset="0"/>
            </a:rPr>
            <a:t>Able to engage and build relationships with high-risk participants</a:t>
          </a:r>
          <a:endParaRPr lang="en-US" sz="1400" kern="1200"/>
        </a:p>
        <a:p>
          <a:pPr marL="114300" lvl="1" indent="-114300" algn="l" defTabSz="622300">
            <a:lnSpc>
              <a:spcPct val="90000"/>
            </a:lnSpc>
            <a:spcBef>
              <a:spcPct val="0"/>
            </a:spcBef>
            <a:spcAft>
              <a:spcPct val="15000"/>
            </a:spcAft>
            <a:buChar char="•"/>
          </a:pPr>
          <a:r>
            <a:rPr lang="en-US" sz="1400" b="0" kern="1200" dirty="0">
              <a:solidFill>
                <a:srgbClr val="002060"/>
              </a:solidFill>
              <a:latin typeface="Arial" panose="020B0604020202020204" pitchFamily="34" charset="0"/>
              <a:cs typeface="Arial" panose="020B0604020202020204" pitchFamily="34" charset="0"/>
            </a:rPr>
            <a:t>Personal experience that enhances ability to connect to participants </a:t>
          </a:r>
          <a:endParaRPr lang="en-US" sz="1400" kern="1200" dirty="0"/>
        </a:p>
      </dsp:txBody>
      <dsp:txXfrm>
        <a:off x="677532" y="791759"/>
        <a:ext cx="2057239" cy="2726531"/>
      </dsp:txXfrm>
    </dsp:sp>
    <dsp:sp modelId="{BC17386E-0FEF-1942-9500-D7E1EB11B423}">
      <dsp:nvSpPr>
        <dsp:cNvPr id="0" name=""/>
        <dsp:cNvSpPr/>
      </dsp:nvSpPr>
      <dsp:spPr>
        <a:xfrm>
          <a:off x="2716199" y="360165"/>
          <a:ext cx="3568025" cy="3568025"/>
        </a:xfrm>
        <a:prstGeom prst="ellipse">
          <a:avLst/>
        </a:prstGeom>
        <a:solidFill>
          <a:srgbClr val="5D7E95">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marL="0" lvl="0" indent="0" algn="l" defTabSz="800100">
            <a:lnSpc>
              <a:spcPct val="90000"/>
            </a:lnSpc>
            <a:spcBef>
              <a:spcPct val="0"/>
            </a:spcBef>
            <a:spcAft>
              <a:spcPct val="35000"/>
            </a:spcAft>
            <a:buNone/>
          </a:pPr>
          <a:r>
            <a:rPr lang="en-US" sz="1800" b="1" kern="1200">
              <a:solidFill>
                <a:srgbClr val="002060"/>
              </a:solidFill>
              <a:latin typeface="Arial" panose="020B0604020202020204" pitchFamily="34" charset="0"/>
              <a:cs typeface="Arial" panose="020B0604020202020204" pitchFamily="34" charset="0"/>
            </a:rPr>
            <a:t>Social Worker</a:t>
          </a:r>
          <a:endParaRPr lang="en-US" sz="1800" kern="1200"/>
        </a:p>
        <a:p>
          <a:pPr marL="114300" lvl="1" indent="-114300" algn="l" defTabSz="622300">
            <a:lnSpc>
              <a:spcPct val="90000"/>
            </a:lnSpc>
            <a:spcBef>
              <a:spcPct val="0"/>
            </a:spcBef>
            <a:spcAft>
              <a:spcPct val="15000"/>
            </a:spcAft>
            <a:buChar char="•"/>
          </a:pPr>
          <a:r>
            <a:rPr lang="en-US" sz="1400" b="0" kern="1200" dirty="0">
              <a:solidFill>
                <a:srgbClr val="002060"/>
              </a:solidFill>
              <a:latin typeface="Arial" panose="020B0604020202020204" pitchFamily="34" charset="0"/>
              <a:cs typeface="Arial" panose="020B0604020202020204" pitchFamily="34" charset="0"/>
            </a:rPr>
            <a:t>Complements and supports SNUG</a:t>
          </a:r>
          <a:endParaRPr lang="en-US" sz="1400" kern="1200" dirty="0"/>
        </a:p>
        <a:p>
          <a:pPr marL="114300" lvl="1" indent="-114300" algn="l" defTabSz="622300">
            <a:lnSpc>
              <a:spcPct val="90000"/>
            </a:lnSpc>
            <a:spcBef>
              <a:spcPct val="0"/>
            </a:spcBef>
            <a:spcAft>
              <a:spcPct val="15000"/>
            </a:spcAft>
            <a:buChar char="•"/>
          </a:pPr>
          <a:r>
            <a:rPr lang="en-US" sz="1400" b="0" kern="1200">
              <a:solidFill>
                <a:srgbClr val="002060"/>
              </a:solidFill>
              <a:latin typeface="Arial" panose="020B0604020202020204" pitchFamily="34" charset="0"/>
              <a:cs typeface="Arial" panose="020B0604020202020204" pitchFamily="34" charset="0"/>
            </a:rPr>
            <a:t>Ability to navigate social services for clients</a:t>
          </a:r>
          <a:endParaRPr lang="en-US" sz="1400" kern="1200"/>
        </a:p>
        <a:p>
          <a:pPr marL="114300" lvl="1" indent="-114300" algn="l" defTabSz="622300">
            <a:lnSpc>
              <a:spcPct val="90000"/>
            </a:lnSpc>
            <a:spcBef>
              <a:spcPct val="0"/>
            </a:spcBef>
            <a:spcAft>
              <a:spcPct val="15000"/>
            </a:spcAft>
            <a:buChar char="•"/>
          </a:pPr>
          <a:r>
            <a:rPr lang="en-US" sz="1400" b="0" kern="1200">
              <a:solidFill>
                <a:srgbClr val="002060"/>
              </a:solidFill>
              <a:latin typeface="Arial" panose="020B0604020202020204" pitchFamily="34" charset="0"/>
              <a:cs typeface="Arial" panose="020B0604020202020204" pitchFamily="34" charset="0"/>
            </a:rPr>
            <a:t>Trauma-informed treatment and practices</a:t>
          </a:r>
          <a:endParaRPr lang="en-US" sz="1400" kern="1200"/>
        </a:p>
        <a:p>
          <a:pPr marL="114300" lvl="1" indent="-114300" algn="l" defTabSz="622300">
            <a:lnSpc>
              <a:spcPct val="90000"/>
            </a:lnSpc>
            <a:spcBef>
              <a:spcPct val="0"/>
            </a:spcBef>
            <a:spcAft>
              <a:spcPct val="15000"/>
            </a:spcAft>
            <a:buChar char="•"/>
          </a:pPr>
          <a:r>
            <a:rPr lang="en-US" sz="1400" b="0" kern="1200">
              <a:solidFill>
                <a:srgbClr val="002060"/>
              </a:solidFill>
              <a:latin typeface="Arial" panose="020B0604020202020204" pitchFamily="34" charset="0"/>
              <a:cs typeface="Arial" panose="020B0604020202020204" pitchFamily="34" charset="0"/>
            </a:rPr>
            <a:t>Resources, tools, and education to support work of outreach team </a:t>
          </a:r>
          <a:endParaRPr lang="en-US" sz="1400" kern="1200"/>
        </a:p>
      </dsp:txBody>
      <dsp:txXfrm>
        <a:off x="3728746" y="780912"/>
        <a:ext cx="2057239" cy="2726531"/>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2299" cy="3505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31639" y="0"/>
            <a:ext cx="4002299" cy="350520"/>
          </a:xfrm>
          <a:prstGeom prst="rect">
            <a:avLst/>
          </a:prstGeom>
        </p:spPr>
        <p:txBody>
          <a:bodyPr vert="horz" lIns="91440" tIns="45720" rIns="91440" bIns="45720" rtlCol="0"/>
          <a:lstStyle>
            <a:lvl1pPr algn="r">
              <a:defRPr sz="1200"/>
            </a:lvl1pPr>
          </a:lstStyle>
          <a:p>
            <a:fld id="{F0F114CC-5063-4373-A468-4FFA6BDADAA9}" type="datetimeFigureOut">
              <a:rPr lang="en-US" smtClean="0"/>
              <a:pPr/>
              <a:t>7/22/2025</a:t>
            </a:fld>
            <a:endParaRPr lang="en-US"/>
          </a:p>
        </p:txBody>
      </p:sp>
      <p:sp>
        <p:nvSpPr>
          <p:cNvPr id="4" name="Footer Placeholder 3"/>
          <p:cNvSpPr>
            <a:spLocks noGrp="1"/>
          </p:cNvSpPr>
          <p:nvPr>
            <p:ph type="ftr" sz="quarter" idx="2"/>
          </p:nvPr>
        </p:nvSpPr>
        <p:spPr>
          <a:xfrm>
            <a:off x="0" y="6658664"/>
            <a:ext cx="4002299" cy="3505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31639" y="6658664"/>
            <a:ext cx="4002299" cy="350520"/>
          </a:xfrm>
          <a:prstGeom prst="rect">
            <a:avLst/>
          </a:prstGeom>
        </p:spPr>
        <p:txBody>
          <a:bodyPr vert="horz" lIns="91440" tIns="45720" rIns="91440" bIns="45720" rtlCol="0" anchor="b"/>
          <a:lstStyle>
            <a:lvl1pPr algn="r">
              <a:defRPr sz="1200"/>
            </a:lvl1pPr>
          </a:lstStyle>
          <a:p>
            <a:fld id="{C8A149D7-7507-4A78-8AC0-3D55F805EBA5}" type="slidenum">
              <a:rPr lang="en-US" smtClean="0"/>
              <a:pPr/>
              <a:t>‹#›</a:t>
            </a:fld>
            <a:endParaRPr lang="en-US"/>
          </a:p>
        </p:txBody>
      </p:sp>
    </p:spTree>
    <p:extLst>
      <p:ext uri="{BB962C8B-B14F-4D97-AF65-F5344CB8AC3E}">
        <p14:creationId xmlns:p14="http://schemas.microsoft.com/office/powerpoint/2010/main" val="3511046921"/>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2299" cy="3505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31639" y="0"/>
            <a:ext cx="4002299" cy="350520"/>
          </a:xfrm>
          <a:prstGeom prst="rect">
            <a:avLst/>
          </a:prstGeom>
        </p:spPr>
        <p:txBody>
          <a:bodyPr vert="horz" lIns="91440" tIns="45720" rIns="91440" bIns="45720" rtlCol="0"/>
          <a:lstStyle>
            <a:lvl1pPr algn="r">
              <a:defRPr sz="1200"/>
            </a:lvl1pPr>
          </a:lstStyle>
          <a:p>
            <a:fld id="{B9A1F78A-4CE6-4EF8-ADE6-6F2F8971EA54}" type="datetimeFigureOut">
              <a:rPr lang="en-US" smtClean="0"/>
              <a:pPr/>
              <a:t>7/22/2025</a:t>
            </a:fld>
            <a:endParaRPr lang="en-US"/>
          </a:p>
        </p:txBody>
      </p:sp>
      <p:sp>
        <p:nvSpPr>
          <p:cNvPr id="4" name="Slide Image Placeholder 3"/>
          <p:cNvSpPr>
            <a:spLocks noGrp="1" noRot="1" noChangeAspect="1"/>
          </p:cNvSpPr>
          <p:nvPr>
            <p:ph type="sldImg" idx="2"/>
          </p:nvPr>
        </p:nvSpPr>
        <p:spPr>
          <a:xfrm>
            <a:off x="2281238" y="525463"/>
            <a:ext cx="4673600" cy="2628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23608" y="3329940"/>
            <a:ext cx="7388860" cy="31546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02299" cy="3505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31639" y="6658664"/>
            <a:ext cx="4002299" cy="350520"/>
          </a:xfrm>
          <a:prstGeom prst="rect">
            <a:avLst/>
          </a:prstGeom>
        </p:spPr>
        <p:txBody>
          <a:bodyPr vert="horz" lIns="91440" tIns="45720" rIns="91440" bIns="45720" rtlCol="0" anchor="b"/>
          <a:lstStyle>
            <a:lvl1pPr algn="r">
              <a:defRPr sz="1200"/>
            </a:lvl1pPr>
          </a:lstStyle>
          <a:p>
            <a:fld id="{8621BBDB-C51B-42E7-9C52-73EDE601D52B}" type="slidenum">
              <a:rPr lang="en-US" smtClean="0"/>
              <a:pPr/>
              <a:t>‹#›</a:t>
            </a:fld>
            <a:endParaRPr lang="en-US"/>
          </a:p>
        </p:txBody>
      </p:sp>
    </p:spTree>
    <p:extLst>
      <p:ext uri="{BB962C8B-B14F-4D97-AF65-F5344CB8AC3E}">
        <p14:creationId xmlns:p14="http://schemas.microsoft.com/office/powerpoint/2010/main" val="3805297009"/>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Cover Slide</a:t>
            </a:r>
          </a:p>
        </p:txBody>
      </p:sp>
    </p:spTree>
    <p:extLst>
      <p:ext uri="{BB962C8B-B14F-4D97-AF65-F5344CB8AC3E}">
        <p14:creationId xmlns:p14="http://schemas.microsoft.com/office/powerpoint/2010/main" val="2369331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Text / Content Slide</a:t>
            </a:r>
            <a:endParaRPr dirty="0"/>
          </a:p>
        </p:txBody>
      </p:sp>
    </p:spTree>
    <p:extLst>
      <p:ext uri="{BB962C8B-B14F-4D97-AF65-F5344CB8AC3E}">
        <p14:creationId xmlns:p14="http://schemas.microsoft.com/office/powerpoint/2010/main" val="1921168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a:extLst>
            <a:ext uri="{FF2B5EF4-FFF2-40B4-BE49-F238E27FC236}">
              <a16:creationId xmlns:a16="http://schemas.microsoft.com/office/drawing/2014/main" id="{25BCD46A-C51C-BB9B-15A6-F04DF0C56BB6}"/>
            </a:ext>
          </a:extLst>
        </p:cNvPr>
        <p:cNvGrpSpPr/>
        <p:nvPr/>
      </p:nvGrpSpPr>
      <p:grpSpPr>
        <a:xfrm>
          <a:off x="0" y="0"/>
          <a:ext cx="0" cy="0"/>
          <a:chOff x="0" y="0"/>
          <a:chExt cx="0" cy="0"/>
        </a:xfrm>
      </p:grpSpPr>
      <p:sp>
        <p:nvSpPr>
          <p:cNvPr id="50" name="Google Shape;50;g11484959b13_0_25:notes">
            <a:extLst>
              <a:ext uri="{FF2B5EF4-FFF2-40B4-BE49-F238E27FC236}">
                <a16:creationId xmlns:a16="http://schemas.microsoft.com/office/drawing/2014/main" id="{9B105FAC-818F-0687-E465-2B959478951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a:extLst>
              <a:ext uri="{FF2B5EF4-FFF2-40B4-BE49-F238E27FC236}">
                <a16:creationId xmlns:a16="http://schemas.microsoft.com/office/drawing/2014/main" id="{47AA0988-377B-1D50-709A-E33385CD789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Text / Content Slide</a:t>
            </a:r>
            <a:endParaRPr dirty="0"/>
          </a:p>
        </p:txBody>
      </p:sp>
    </p:spTree>
    <p:extLst>
      <p:ext uri="{BB962C8B-B14F-4D97-AF65-F5344CB8AC3E}">
        <p14:creationId xmlns:p14="http://schemas.microsoft.com/office/powerpoint/2010/main" val="3016392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a:extLst>
            <a:ext uri="{FF2B5EF4-FFF2-40B4-BE49-F238E27FC236}">
              <a16:creationId xmlns:a16="http://schemas.microsoft.com/office/drawing/2014/main" id="{DEAB87FC-F88C-D2DD-6DC5-6E9443AACF57}"/>
            </a:ext>
          </a:extLst>
        </p:cNvPr>
        <p:cNvGrpSpPr/>
        <p:nvPr/>
      </p:nvGrpSpPr>
      <p:grpSpPr>
        <a:xfrm>
          <a:off x="0" y="0"/>
          <a:ext cx="0" cy="0"/>
          <a:chOff x="0" y="0"/>
          <a:chExt cx="0" cy="0"/>
        </a:xfrm>
      </p:grpSpPr>
      <p:sp>
        <p:nvSpPr>
          <p:cNvPr id="50" name="Google Shape;50;g11484959b13_0_25:notes">
            <a:extLst>
              <a:ext uri="{FF2B5EF4-FFF2-40B4-BE49-F238E27FC236}">
                <a16:creationId xmlns:a16="http://schemas.microsoft.com/office/drawing/2014/main" id="{E8EDAB5C-2922-40EA-27D6-8D7CD4B893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a:extLst>
              <a:ext uri="{FF2B5EF4-FFF2-40B4-BE49-F238E27FC236}">
                <a16:creationId xmlns:a16="http://schemas.microsoft.com/office/drawing/2014/main" id="{5BE9D3AA-E5EC-0409-9BC1-EF545DA3623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Text / Content Slide</a:t>
            </a:r>
            <a:endParaRPr dirty="0"/>
          </a:p>
        </p:txBody>
      </p:sp>
    </p:spTree>
    <p:extLst>
      <p:ext uri="{BB962C8B-B14F-4D97-AF65-F5344CB8AC3E}">
        <p14:creationId xmlns:p14="http://schemas.microsoft.com/office/powerpoint/2010/main" val="1234262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Text / Content Slide</a:t>
            </a:r>
            <a:endParaRPr dirty="0"/>
          </a:p>
        </p:txBody>
      </p:sp>
    </p:spTree>
    <p:extLst>
      <p:ext uri="{BB962C8B-B14F-4D97-AF65-F5344CB8AC3E}">
        <p14:creationId xmlns:p14="http://schemas.microsoft.com/office/powerpoint/2010/main" val="1921168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Text / Content Slide</a:t>
            </a:r>
            <a:endParaRPr dirty="0"/>
          </a:p>
        </p:txBody>
      </p:sp>
    </p:spTree>
    <p:extLst>
      <p:ext uri="{BB962C8B-B14F-4D97-AF65-F5344CB8AC3E}">
        <p14:creationId xmlns:p14="http://schemas.microsoft.com/office/powerpoint/2010/main" val="1921168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Text / Content Slide</a:t>
            </a:r>
            <a:endParaRPr dirty="0"/>
          </a:p>
        </p:txBody>
      </p:sp>
    </p:spTree>
    <p:extLst>
      <p:ext uri="{BB962C8B-B14F-4D97-AF65-F5344CB8AC3E}">
        <p14:creationId xmlns:p14="http://schemas.microsoft.com/office/powerpoint/2010/main" val="1921168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Text / Content Slide</a:t>
            </a:r>
            <a:endParaRPr dirty="0"/>
          </a:p>
        </p:txBody>
      </p:sp>
    </p:spTree>
    <p:extLst>
      <p:ext uri="{BB962C8B-B14F-4D97-AF65-F5344CB8AC3E}">
        <p14:creationId xmlns:p14="http://schemas.microsoft.com/office/powerpoint/2010/main" val="1921168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Text / Content Slide</a:t>
            </a:r>
            <a:endParaRPr dirty="0"/>
          </a:p>
        </p:txBody>
      </p:sp>
    </p:spTree>
    <p:extLst>
      <p:ext uri="{BB962C8B-B14F-4D97-AF65-F5344CB8AC3E}">
        <p14:creationId xmlns:p14="http://schemas.microsoft.com/office/powerpoint/2010/main" val="1921168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Text / Content Slide</a:t>
            </a:r>
            <a:endParaRPr dirty="0"/>
          </a:p>
        </p:txBody>
      </p:sp>
    </p:spTree>
    <p:extLst>
      <p:ext uri="{BB962C8B-B14F-4D97-AF65-F5344CB8AC3E}">
        <p14:creationId xmlns:p14="http://schemas.microsoft.com/office/powerpoint/2010/main" val="1921168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Text / Content Slide</a:t>
            </a:r>
            <a:endParaRPr dirty="0"/>
          </a:p>
        </p:txBody>
      </p:sp>
    </p:spTree>
    <p:extLst>
      <p:ext uri="{BB962C8B-B14F-4D97-AF65-F5344CB8AC3E}">
        <p14:creationId xmlns:p14="http://schemas.microsoft.com/office/powerpoint/2010/main" val="1921168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Section Slide</a:t>
            </a:r>
          </a:p>
        </p:txBody>
      </p:sp>
    </p:spTree>
    <p:extLst>
      <p:ext uri="{BB962C8B-B14F-4D97-AF65-F5344CB8AC3E}">
        <p14:creationId xmlns:p14="http://schemas.microsoft.com/office/powerpoint/2010/main" val="17774630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Text / Content Slide</a:t>
            </a:r>
            <a:endParaRPr dirty="0"/>
          </a:p>
        </p:txBody>
      </p:sp>
    </p:spTree>
    <p:extLst>
      <p:ext uri="{BB962C8B-B14F-4D97-AF65-F5344CB8AC3E}">
        <p14:creationId xmlns:p14="http://schemas.microsoft.com/office/powerpoint/2010/main" val="19211683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Text / Content Slide</a:t>
            </a:r>
            <a:endParaRPr dirty="0"/>
          </a:p>
        </p:txBody>
      </p:sp>
    </p:spTree>
    <p:extLst>
      <p:ext uri="{BB962C8B-B14F-4D97-AF65-F5344CB8AC3E}">
        <p14:creationId xmlns:p14="http://schemas.microsoft.com/office/powerpoint/2010/main" val="19211683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Text / Content Slide</a:t>
            </a:r>
            <a:endParaRPr dirty="0"/>
          </a:p>
        </p:txBody>
      </p:sp>
    </p:spTree>
    <p:extLst>
      <p:ext uri="{BB962C8B-B14F-4D97-AF65-F5344CB8AC3E}">
        <p14:creationId xmlns:p14="http://schemas.microsoft.com/office/powerpoint/2010/main" val="19211683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Text / Content Slide</a:t>
            </a:r>
            <a:endParaRPr dirty="0"/>
          </a:p>
        </p:txBody>
      </p:sp>
    </p:spTree>
    <p:extLst>
      <p:ext uri="{BB962C8B-B14F-4D97-AF65-F5344CB8AC3E}">
        <p14:creationId xmlns:p14="http://schemas.microsoft.com/office/powerpoint/2010/main" val="12062577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Text / Content Slide</a:t>
            </a:r>
            <a:endParaRPr dirty="0"/>
          </a:p>
        </p:txBody>
      </p:sp>
    </p:spTree>
    <p:extLst>
      <p:ext uri="{BB962C8B-B14F-4D97-AF65-F5344CB8AC3E}">
        <p14:creationId xmlns:p14="http://schemas.microsoft.com/office/powerpoint/2010/main" val="19211683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Section Slide</a:t>
            </a:r>
          </a:p>
        </p:txBody>
      </p:sp>
    </p:spTree>
    <p:extLst>
      <p:ext uri="{BB962C8B-B14F-4D97-AF65-F5344CB8AC3E}">
        <p14:creationId xmlns:p14="http://schemas.microsoft.com/office/powerpoint/2010/main" val="1777463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January 22, 2015</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30F4BC-400C-4AFC-9E06-D490BC4E3447}" type="slidenum">
              <a:rPr lang="en-US" smtClean="0"/>
              <a:pPr/>
              <a:t>‹#›</a:t>
            </a:fld>
            <a:endParaRPr lang="en-US"/>
          </a:p>
        </p:txBody>
      </p:sp>
    </p:spTree>
    <p:extLst>
      <p:ext uri="{BB962C8B-B14F-4D97-AF65-F5344CB8AC3E}">
        <p14:creationId xmlns:p14="http://schemas.microsoft.com/office/powerpoint/2010/main" val="2101216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January 22, 2015</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30F4BC-400C-4AFC-9E06-D490BC4E3447}" type="slidenum">
              <a:rPr lang="en-US" smtClean="0"/>
              <a:pPr/>
              <a:t>‹#›</a:t>
            </a:fld>
            <a:endParaRPr lang="en-US"/>
          </a:p>
        </p:txBody>
      </p:sp>
    </p:spTree>
    <p:extLst>
      <p:ext uri="{BB962C8B-B14F-4D97-AF65-F5344CB8AC3E}">
        <p14:creationId xmlns:p14="http://schemas.microsoft.com/office/powerpoint/2010/main" val="2301527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January 22, 2015</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30F4BC-400C-4AFC-9E06-D490BC4E3447}" type="slidenum">
              <a:rPr lang="en-US" smtClean="0"/>
              <a:pPr/>
              <a:t>‹#›</a:t>
            </a:fld>
            <a:endParaRPr lang="en-US"/>
          </a:p>
        </p:txBody>
      </p:sp>
    </p:spTree>
    <p:extLst>
      <p:ext uri="{BB962C8B-B14F-4D97-AF65-F5344CB8AC3E}">
        <p14:creationId xmlns:p14="http://schemas.microsoft.com/office/powerpoint/2010/main" val="503879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January 22, 2015</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30F4BC-400C-4AFC-9E06-D490BC4E3447}" type="slidenum">
              <a:rPr lang="en-US" smtClean="0"/>
              <a:pPr/>
              <a:t>‹#›</a:t>
            </a:fld>
            <a:endParaRPr lang="en-US"/>
          </a:p>
        </p:txBody>
      </p:sp>
    </p:spTree>
    <p:extLst>
      <p:ext uri="{BB962C8B-B14F-4D97-AF65-F5344CB8AC3E}">
        <p14:creationId xmlns:p14="http://schemas.microsoft.com/office/powerpoint/2010/main" val="3603262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January 22, 2015</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30F4BC-400C-4AFC-9E06-D490BC4E3447}" type="slidenum">
              <a:rPr lang="en-US" smtClean="0"/>
              <a:pPr/>
              <a:t>‹#›</a:t>
            </a:fld>
            <a:endParaRPr lang="en-US"/>
          </a:p>
        </p:txBody>
      </p:sp>
    </p:spTree>
    <p:extLst>
      <p:ext uri="{BB962C8B-B14F-4D97-AF65-F5344CB8AC3E}">
        <p14:creationId xmlns:p14="http://schemas.microsoft.com/office/powerpoint/2010/main" val="1905253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January 22, 2015</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30F4BC-400C-4AFC-9E06-D490BC4E3447}" type="slidenum">
              <a:rPr lang="en-US" smtClean="0"/>
              <a:pPr/>
              <a:t>‹#›</a:t>
            </a:fld>
            <a:endParaRPr lang="en-US"/>
          </a:p>
        </p:txBody>
      </p:sp>
    </p:spTree>
    <p:extLst>
      <p:ext uri="{BB962C8B-B14F-4D97-AF65-F5344CB8AC3E}">
        <p14:creationId xmlns:p14="http://schemas.microsoft.com/office/powerpoint/2010/main" val="825147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January 22, 2015</a:t>
            </a:r>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30F4BC-400C-4AFC-9E06-D490BC4E3447}" type="slidenum">
              <a:rPr lang="en-US" smtClean="0"/>
              <a:pPr/>
              <a:t>‹#›</a:t>
            </a:fld>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5890" y="4563749"/>
            <a:ext cx="2508220" cy="477358"/>
          </a:xfrm>
          <a:prstGeom prst="rect">
            <a:avLst/>
          </a:prstGeom>
        </p:spPr>
      </p:pic>
    </p:spTree>
    <p:extLst>
      <p:ext uri="{BB962C8B-B14F-4D97-AF65-F5344CB8AC3E}">
        <p14:creationId xmlns:p14="http://schemas.microsoft.com/office/powerpoint/2010/main" val="1409899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January 22, 2015</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30F4BC-400C-4AFC-9E06-D490BC4E3447}" type="slidenum">
              <a:rPr lang="en-US" smtClean="0"/>
              <a:pPr/>
              <a:t>‹#›</a:t>
            </a:fld>
            <a:endParaRPr lang="en-US"/>
          </a:p>
        </p:txBody>
      </p:sp>
    </p:spTree>
    <p:extLst>
      <p:ext uri="{BB962C8B-B14F-4D97-AF65-F5344CB8AC3E}">
        <p14:creationId xmlns:p14="http://schemas.microsoft.com/office/powerpoint/2010/main" val="1133932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January 22, 2015</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30F4BC-400C-4AFC-9E06-D490BC4E3447}" type="slidenum">
              <a:rPr lang="en-US" smtClean="0"/>
              <a:pPr/>
              <a:t>‹#›</a:t>
            </a:fld>
            <a:endParaRPr lang="en-US"/>
          </a:p>
        </p:txBody>
      </p:sp>
    </p:spTree>
    <p:extLst>
      <p:ext uri="{BB962C8B-B14F-4D97-AF65-F5344CB8AC3E}">
        <p14:creationId xmlns:p14="http://schemas.microsoft.com/office/powerpoint/2010/main" val="3022495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January 22, 2015</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30F4BC-400C-4AFC-9E06-D490BC4E3447}" type="slidenum">
              <a:rPr lang="en-US" smtClean="0"/>
              <a:pPr/>
              <a:t>‹#›</a:t>
            </a:fld>
            <a:endParaRPr lang="en-US"/>
          </a:p>
        </p:txBody>
      </p:sp>
    </p:spTree>
    <p:extLst>
      <p:ext uri="{BB962C8B-B14F-4D97-AF65-F5344CB8AC3E}">
        <p14:creationId xmlns:p14="http://schemas.microsoft.com/office/powerpoint/2010/main" val="962040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January 22, 2015</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30F4BC-400C-4AFC-9E06-D490BC4E3447}" type="slidenum">
              <a:rPr lang="en-US" smtClean="0"/>
              <a:pPr/>
              <a:t>‹#›</a:t>
            </a:fld>
            <a:endParaRPr lang="en-US"/>
          </a:p>
        </p:txBody>
      </p:sp>
    </p:spTree>
    <p:extLst>
      <p:ext uri="{BB962C8B-B14F-4D97-AF65-F5344CB8AC3E}">
        <p14:creationId xmlns:p14="http://schemas.microsoft.com/office/powerpoint/2010/main" val="29269441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2"/>
        <p:cNvGrpSpPr/>
        <p:nvPr/>
      </p:nvGrpSpPr>
      <p:grpSpPr>
        <a:xfrm>
          <a:off x="0" y="0"/>
          <a:ext cx="0" cy="0"/>
          <a:chOff x="0" y="0"/>
          <a:chExt cx="0" cy="0"/>
        </a:xfrm>
      </p:grpSpPr>
    </p:spTree>
    <p:extLst>
      <p:ext uri="{BB962C8B-B14F-4D97-AF65-F5344CB8AC3E}">
        <p14:creationId xmlns:p14="http://schemas.microsoft.com/office/powerpoint/2010/main" val="205758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January 22, 2015</a:t>
            </a: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230F4BC-400C-4AFC-9E06-D490BC4E3447}" type="slidenum">
              <a:rPr lang="en-US" smtClean="0"/>
              <a:pPr/>
              <a:t>‹#›</a:t>
            </a:fld>
            <a:endParaRPr lang="en-US"/>
          </a:p>
        </p:txBody>
      </p:sp>
    </p:spTree>
    <p:extLst>
      <p:ext uri="{BB962C8B-B14F-4D97-AF65-F5344CB8AC3E}">
        <p14:creationId xmlns:p14="http://schemas.microsoft.com/office/powerpoint/2010/main" val="18292506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mailto:dcjsfunding@dcjs.ny.gov"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s://www.criminaljustice.ny.gov/ofpa/index.ht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5.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38301" y="137160"/>
            <a:ext cx="8867394" cy="4869180"/>
          </a:xfrm>
          <a:prstGeom prst="roundRect">
            <a:avLst>
              <a:gd name="adj" fmla="val 3633"/>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Oswald" panose="00000500000000000000" pitchFamily="2" charset="0"/>
              </a:rPr>
              <a:t>&amp; SNUG Social Work Program in the City of Syracuse</a:t>
            </a:r>
          </a:p>
          <a:p>
            <a:pPr algn="ctr"/>
            <a:r>
              <a:rPr lang="en-US" sz="2000" b="1" dirty="0">
                <a:latin typeface="Oswald" panose="00000500000000000000" pitchFamily="2" charset="0"/>
              </a:rPr>
              <a:t>RFA Bidder’s Conference </a:t>
            </a:r>
          </a:p>
          <a:p>
            <a:pPr algn="ctr"/>
            <a:r>
              <a:rPr lang="en-US" sz="2000" b="1" dirty="0">
                <a:latin typeface="Oswald" panose="00000500000000000000" pitchFamily="2" charset="0"/>
              </a:rPr>
              <a:t>Monday, July 21, 2025 1:00 PM</a:t>
            </a:r>
          </a:p>
        </p:txBody>
      </p:sp>
      <p:sp>
        <p:nvSpPr>
          <p:cNvPr id="9" name="Title 1">
            <a:extLst>
              <a:ext uri="{FF2B5EF4-FFF2-40B4-BE49-F238E27FC236}">
                <a16:creationId xmlns:a16="http://schemas.microsoft.com/office/drawing/2014/main" id="{7EEEC95D-8EB3-0846-9B0E-185DCA083121}"/>
              </a:ext>
            </a:extLst>
          </p:cNvPr>
          <p:cNvSpPr txBox="1">
            <a:spLocks/>
          </p:cNvSpPr>
          <p:nvPr/>
        </p:nvSpPr>
        <p:spPr>
          <a:xfrm>
            <a:off x="138300" y="1451925"/>
            <a:ext cx="8798814" cy="1669992"/>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6300"/>
              </a:lnSpc>
            </a:pPr>
            <a:r>
              <a:rPr lang="en-US" sz="2000" b="1" spc="225" dirty="0">
                <a:solidFill>
                  <a:schemeClr val="bg1"/>
                </a:solidFill>
                <a:latin typeface="Oswald" panose="02000503000000000000" pitchFamily="2" charset="0"/>
              </a:rPr>
              <a:t>NYS SNUG Street Outreach</a:t>
            </a:r>
          </a:p>
        </p:txBody>
      </p:sp>
      <p:sp>
        <p:nvSpPr>
          <p:cNvPr id="5" name="Rectangle 4">
            <a:extLst>
              <a:ext uri="{FF2B5EF4-FFF2-40B4-BE49-F238E27FC236}">
                <a16:creationId xmlns:a16="http://schemas.microsoft.com/office/drawing/2014/main" id="{A2E30707-2650-DC67-4B93-F141C9F8E6AB}"/>
              </a:ext>
            </a:extLst>
          </p:cNvPr>
          <p:cNvSpPr/>
          <p:nvPr/>
        </p:nvSpPr>
        <p:spPr>
          <a:xfrm>
            <a:off x="1" y="3691575"/>
            <a:ext cx="9143999" cy="7259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itle 1">
            <a:extLst>
              <a:ext uri="{FF2B5EF4-FFF2-40B4-BE49-F238E27FC236}">
                <a16:creationId xmlns:a16="http://schemas.microsoft.com/office/drawing/2014/main" id="{8D457CF7-03B9-CDF2-37A3-57350A9BC557}"/>
              </a:ext>
            </a:extLst>
          </p:cNvPr>
          <p:cNvSpPr txBox="1">
            <a:spLocks/>
          </p:cNvSpPr>
          <p:nvPr/>
        </p:nvSpPr>
        <p:spPr>
          <a:xfrm>
            <a:off x="138301" y="3757938"/>
            <a:ext cx="8867394" cy="593212"/>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1950"/>
              </a:lnSpc>
            </a:pPr>
            <a:endParaRPr lang="en-US" sz="1200" spc="225" dirty="0">
              <a:solidFill>
                <a:srgbClr val="435D6E"/>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5D3ECCDB-FD8A-87A5-1C3F-798AC966095D}"/>
              </a:ext>
            </a:extLst>
          </p:cNvPr>
          <p:cNvSpPr txBox="1"/>
          <p:nvPr/>
        </p:nvSpPr>
        <p:spPr>
          <a:xfrm>
            <a:off x="1" y="4613582"/>
            <a:ext cx="9143999" cy="253916"/>
          </a:xfrm>
          <a:prstGeom prst="rect">
            <a:avLst/>
          </a:prstGeom>
          <a:noFill/>
        </p:spPr>
        <p:txBody>
          <a:bodyPr wrap="square" rtlCol="0">
            <a:spAutoFit/>
          </a:bodyPr>
          <a:lstStyle/>
          <a:p>
            <a:pPr algn="ctr"/>
            <a:r>
              <a:rPr lang="en-US" sz="1050" cap="all" spc="225" dirty="0">
                <a:solidFill>
                  <a:schemeClr val="bg1"/>
                </a:solidFill>
                <a:latin typeface="Arial" panose="020B0604020202020204" pitchFamily="34" charset="0"/>
                <a:cs typeface="Arial" panose="020B0604020202020204" pitchFamily="34" charset="0"/>
              </a:rPr>
              <a:t>July, 2025</a:t>
            </a:r>
          </a:p>
        </p:txBody>
      </p:sp>
      <p:pic>
        <p:nvPicPr>
          <p:cNvPr id="10" name="Picture 9" descr="Graphical user interface, text&#10;&#10;Description automatically generated">
            <a:extLst>
              <a:ext uri="{FF2B5EF4-FFF2-40B4-BE49-F238E27FC236}">
                <a16:creationId xmlns:a16="http://schemas.microsoft.com/office/drawing/2014/main" id="{62687939-7EF9-2017-87BD-D7DCAF779495}"/>
              </a:ext>
            </a:extLst>
          </p:cNvPr>
          <p:cNvPicPr>
            <a:picLocks noChangeAspect="1"/>
          </p:cNvPicPr>
          <p:nvPr/>
        </p:nvPicPr>
        <p:blipFill>
          <a:blip r:embed="rId3"/>
          <a:stretch>
            <a:fillRect/>
          </a:stretch>
        </p:blipFill>
        <p:spPr>
          <a:xfrm>
            <a:off x="1930182" y="469781"/>
            <a:ext cx="5003993" cy="1159002"/>
          </a:xfrm>
          <a:prstGeom prst="rect">
            <a:avLst/>
          </a:prstGeom>
        </p:spPr>
      </p:pic>
    </p:spTree>
    <p:extLst>
      <p:ext uri="{BB962C8B-B14F-4D97-AF65-F5344CB8AC3E}">
        <p14:creationId xmlns:p14="http://schemas.microsoft.com/office/powerpoint/2010/main" val="222347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9144000" cy="51435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38303" y="137160"/>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836769"/>
            <a:ext cx="8718473" cy="32332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1449" indent="0">
              <a:lnSpc>
                <a:spcPts val="1950"/>
              </a:lnSpc>
              <a:spcAft>
                <a:spcPts val="450"/>
              </a:spcAft>
              <a:buClr>
                <a:srgbClr val="154973"/>
              </a:buClr>
              <a:buSzPts val="1400"/>
              <a:buNone/>
            </a:pPr>
            <a:endParaRPr lang="en-US" sz="1200" dirty="0">
              <a:latin typeface="Arial" panose="020B0604020202020204" pitchFamily="34" charset="0"/>
              <a:cs typeface="Arial" panose="020B0604020202020204" pitchFamily="34" charset="0"/>
            </a:endParaRPr>
          </a:p>
          <a:p>
            <a:pPr marL="422899" indent="-171450">
              <a:lnSpc>
                <a:spcPts val="1950"/>
              </a:lnSpc>
              <a:spcAft>
                <a:spcPts val="450"/>
              </a:spcAft>
              <a:buClr>
                <a:srgbClr val="154973"/>
              </a:buClr>
              <a:buSzPts val="1400"/>
            </a:pPr>
            <a:r>
              <a:rPr lang="en-US" sz="2400" dirty="0">
                <a:latin typeface="Arial" panose="020B0604020202020204" pitchFamily="34" charset="0"/>
                <a:cs typeface="Arial" panose="020B0604020202020204" pitchFamily="34" charset="0"/>
              </a:rPr>
              <a:t>Overview of RFA due dates and mechanics</a:t>
            </a:r>
          </a:p>
          <a:p>
            <a:pPr marL="422899" indent="-171450">
              <a:lnSpc>
                <a:spcPts val="1950"/>
              </a:lnSpc>
              <a:spcAft>
                <a:spcPts val="450"/>
              </a:spcAft>
              <a:buClr>
                <a:srgbClr val="154973"/>
              </a:buClr>
              <a:buSzPts val="1400"/>
            </a:pPr>
            <a:endParaRPr lang="en-US" sz="2400" dirty="0">
              <a:latin typeface="Arial" panose="020B0604020202020204" pitchFamily="34" charset="0"/>
              <a:cs typeface="Arial" panose="020B0604020202020204" pitchFamily="34" charset="0"/>
            </a:endParaRPr>
          </a:p>
          <a:p>
            <a:pPr marL="422899" indent="-171450">
              <a:lnSpc>
                <a:spcPts val="1950"/>
              </a:lnSpc>
              <a:spcAft>
                <a:spcPts val="450"/>
              </a:spcAft>
              <a:buClr>
                <a:srgbClr val="154973"/>
              </a:buClr>
              <a:buSzPts val="1400"/>
            </a:pPr>
            <a:r>
              <a:rPr lang="en-US" sz="2400" dirty="0">
                <a:latin typeface="Arial" panose="020B0604020202020204" pitchFamily="34" charset="0"/>
                <a:cs typeface="Arial" panose="020B0604020202020204" pitchFamily="34" charset="0"/>
              </a:rPr>
              <a:t>SNUG Street Outreach Overview</a:t>
            </a:r>
          </a:p>
          <a:p>
            <a:pPr marL="422899" indent="-171450">
              <a:lnSpc>
                <a:spcPts val="1950"/>
              </a:lnSpc>
              <a:spcAft>
                <a:spcPts val="450"/>
              </a:spcAft>
              <a:buClr>
                <a:srgbClr val="154973"/>
              </a:buClr>
              <a:buSzPts val="1400"/>
            </a:pPr>
            <a:endParaRPr lang="en-US" sz="2400" dirty="0">
              <a:latin typeface="Arial" panose="020B0604020202020204" pitchFamily="34" charset="0"/>
              <a:cs typeface="Arial" panose="020B0604020202020204" pitchFamily="34" charset="0"/>
            </a:endParaRPr>
          </a:p>
          <a:p>
            <a:pPr marL="422899" indent="-171450">
              <a:lnSpc>
                <a:spcPts val="1950"/>
              </a:lnSpc>
              <a:spcAft>
                <a:spcPts val="450"/>
              </a:spcAft>
              <a:buClr>
                <a:srgbClr val="154973"/>
              </a:buClr>
              <a:buSzPts val="1400"/>
            </a:pPr>
            <a:r>
              <a:rPr lang="en-US" sz="2400" dirty="0">
                <a:latin typeface="Arial" panose="020B0604020202020204" pitchFamily="34" charset="0"/>
                <a:cs typeface="Arial" panose="020B0604020202020204" pitchFamily="34" charset="0"/>
              </a:rPr>
              <a:t>SNUG Social Work Overview</a:t>
            </a:r>
          </a:p>
          <a:p>
            <a:pPr marL="251449" indent="0">
              <a:lnSpc>
                <a:spcPts val="1950"/>
              </a:lnSpc>
              <a:spcAft>
                <a:spcPts val="450"/>
              </a:spcAft>
              <a:buClr>
                <a:srgbClr val="154973"/>
              </a:buClr>
              <a:buSzPts val="1400"/>
              <a:buNone/>
            </a:pPr>
            <a:endParaRPr lang="en-US" sz="1500" dirty="0">
              <a:latin typeface="Arial" panose="020B0604020202020204" pitchFamily="34" charset="0"/>
              <a:cs typeface="Arial" panose="020B0604020202020204" pitchFamily="34" charset="0"/>
            </a:endParaRPr>
          </a:p>
          <a:p>
            <a:pPr marL="251449" indent="0">
              <a:lnSpc>
                <a:spcPts val="1950"/>
              </a:lnSpc>
              <a:spcBef>
                <a:spcPts val="600"/>
              </a:spcBef>
              <a:spcAft>
                <a:spcPts val="450"/>
              </a:spcAft>
              <a:buClr>
                <a:srgbClr val="154973"/>
              </a:buClr>
              <a:buSzPts val="1400"/>
              <a:buNone/>
            </a:pPr>
            <a:endParaRPr lang="en-US" sz="15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8385652" y="4735789"/>
            <a:ext cx="527797" cy="226088"/>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050">
                <a:solidFill>
                  <a:schemeClr val="tx1"/>
                </a:solidFill>
              </a:rPr>
              <a:pPr/>
              <a:t>2</a:t>
            </a:fld>
            <a:endParaRPr lang="en-US" sz="105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3829051" y="4733415"/>
            <a:ext cx="4862799" cy="253916"/>
          </a:xfrm>
          <a:prstGeom prst="rect">
            <a:avLst/>
          </a:prstGeom>
          <a:noFill/>
        </p:spPr>
        <p:txBody>
          <a:bodyPr wrap="square" rtlCol="0">
            <a:spAutoFit/>
          </a:bodyPr>
          <a:lstStyle/>
          <a:p>
            <a:pPr algn="r"/>
            <a:r>
              <a:rPr lang="en-US" sz="105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38302" y="137161"/>
            <a:ext cx="8867394" cy="562448"/>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315757" y="292840"/>
            <a:ext cx="8346263" cy="334593"/>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1800" dirty="0">
                <a:solidFill>
                  <a:schemeClr val="tx1"/>
                </a:solidFill>
                <a:latin typeface="Oswald" panose="02000503000000000000" pitchFamily="2" charset="0"/>
              </a:rPr>
              <a:t>Today’s Agenda</a:t>
            </a:r>
          </a:p>
        </p:txBody>
      </p:sp>
    </p:spTree>
    <p:extLst>
      <p:ext uri="{BB962C8B-B14F-4D97-AF65-F5344CB8AC3E}">
        <p14:creationId xmlns:p14="http://schemas.microsoft.com/office/powerpoint/2010/main" val="3859864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2">
          <a:extLst>
            <a:ext uri="{FF2B5EF4-FFF2-40B4-BE49-F238E27FC236}">
              <a16:creationId xmlns:a16="http://schemas.microsoft.com/office/drawing/2014/main" id="{E5FA5CCC-D624-1B26-3478-B1F6FF1F4B07}"/>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A8F37B24-A8E9-2D30-641E-67178C6057F2}"/>
              </a:ext>
            </a:extLst>
          </p:cNvPr>
          <p:cNvSpPr/>
          <p:nvPr/>
        </p:nvSpPr>
        <p:spPr>
          <a:xfrm>
            <a:off x="0" y="0"/>
            <a:ext cx="9144000" cy="51435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ounded Rectangle 10">
            <a:extLst>
              <a:ext uri="{FF2B5EF4-FFF2-40B4-BE49-F238E27FC236}">
                <a16:creationId xmlns:a16="http://schemas.microsoft.com/office/drawing/2014/main" id="{DC2D4582-22DA-C738-D2F3-DA2C44BCCC10}"/>
              </a:ext>
            </a:extLst>
          </p:cNvPr>
          <p:cNvSpPr/>
          <p:nvPr/>
        </p:nvSpPr>
        <p:spPr>
          <a:xfrm>
            <a:off x="138303" y="137160"/>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94349" marR="0" lvl="0" indent="-342900" algn="l" defTabSz="914400" rtl="0" eaLnBrk="1" fontAlgn="auto" latinLnBrk="0" hangingPunct="1">
              <a:lnSpc>
                <a:spcPts val="1950"/>
              </a:lnSpc>
              <a:spcBef>
                <a:spcPts val="0"/>
              </a:spcBef>
              <a:spcAft>
                <a:spcPts val="450"/>
              </a:spcAft>
              <a:buClr>
                <a:srgbClr val="154973"/>
              </a:buClr>
              <a:buSzPts val="1400"/>
              <a:buFont typeface="Arial" panose="020B0604020202020204" pitchFamily="34" charset="0"/>
              <a:buChar char="•"/>
              <a:tabLst/>
              <a:defRPr/>
            </a:pPr>
            <a:r>
              <a:rPr lang="en-US" sz="1600" dirty="0">
                <a:solidFill>
                  <a:prstClr val="black"/>
                </a:solidFill>
                <a:latin typeface="Arial" panose="020B0604020202020204" pitchFamily="34" charset="0"/>
                <a:cs typeface="Arial" panose="020B0604020202020204" pitchFamily="34" charset="0"/>
              </a:rPr>
              <a:t>Applications are due by Noon on Tuesday, September 16, 2025 </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422899" marR="0" lvl="0" indent="-171450" algn="l" defTabSz="914400" rtl="0" eaLnBrk="1" fontAlgn="auto" latinLnBrk="0" hangingPunct="1">
              <a:lnSpc>
                <a:spcPts val="1950"/>
              </a:lnSpc>
              <a:spcBef>
                <a:spcPts val="0"/>
              </a:spcBef>
              <a:spcAft>
                <a:spcPts val="450"/>
              </a:spcAft>
              <a:buClr>
                <a:srgbClr val="154973"/>
              </a:buClr>
              <a:buSzPts val="1400"/>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594349" marR="0" lvl="0" indent="-342900" algn="l" defTabSz="914400" rtl="0" eaLnBrk="1" fontAlgn="auto" latinLnBrk="0" hangingPunct="1">
              <a:lnSpc>
                <a:spcPts val="1950"/>
              </a:lnSpc>
              <a:spcBef>
                <a:spcPts val="0"/>
              </a:spcBef>
              <a:spcAft>
                <a:spcPts val="450"/>
              </a:spcAft>
              <a:buClr>
                <a:srgbClr val="154973"/>
              </a:buClr>
              <a:buSzPts val="1400"/>
              <a:buFont typeface="Arial" panose="020B0604020202020204" pitchFamily="34" charset="0"/>
              <a:buChar char="•"/>
              <a:tabLst/>
              <a:defRPr/>
            </a:pPr>
            <a:r>
              <a:rPr lang="en-US" sz="1600" dirty="0">
                <a:solidFill>
                  <a:prstClr val="black"/>
                </a:solidFill>
                <a:latin typeface="Arial" panose="020B0604020202020204" pitchFamily="34" charset="0"/>
                <a:cs typeface="Arial" panose="020B0604020202020204" pitchFamily="34" charset="0"/>
              </a:rPr>
              <a:t>Questions must be written and submitted to: </a:t>
            </a:r>
            <a:r>
              <a:rPr lang="en-US" sz="1600" dirty="0">
                <a:solidFill>
                  <a:prstClr val="black"/>
                </a:solidFill>
                <a:latin typeface="Arial" panose="020B0604020202020204" pitchFamily="34" charset="0"/>
                <a:cs typeface="Arial" panose="020B0604020202020204" pitchFamily="34" charset="0"/>
                <a:hlinkClick r:id="rId3"/>
              </a:rPr>
              <a:t>dcjsfunding@dcjs.ny.gov</a:t>
            </a:r>
            <a:r>
              <a:rPr lang="en-US" sz="1600" dirty="0">
                <a:solidFill>
                  <a:prstClr val="black"/>
                </a:solidFill>
                <a:latin typeface="Arial" panose="020B0604020202020204" pitchFamily="34" charset="0"/>
                <a:cs typeface="Arial" panose="020B0604020202020204" pitchFamily="34" charset="0"/>
              </a:rPr>
              <a:t> no later than August 1, 2025</a:t>
            </a:r>
          </a:p>
          <a:p>
            <a:pPr marL="594349" marR="0" lvl="0" indent="-342900" algn="l" defTabSz="914400" rtl="0" eaLnBrk="1" fontAlgn="auto" latinLnBrk="0" hangingPunct="1">
              <a:lnSpc>
                <a:spcPts val="1950"/>
              </a:lnSpc>
              <a:spcBef>
                <a:spcPts val="0"/>
              </a:spcBef>
              <a:spcAft>
                <a:spcPts val="450"/>
              </a:spcAft>
              <a:buClr>
                <a:srgbClr val="154973"/>
              </a:buClr>
              <a:buSzPts val="1400"/>
              <a:buFont typeface="Arial" panose="020B0604020202020204" pitchFamily="34" charset="0"/>
              <a:buChar char="•"/>
              <a:tabLst/>
              <a:defRPr/>
            </a:pPr>
            <a:endParaRPr lang="en-US" sz="1600" dirty="0">
              <a:solidFill>
                <a:prstClr val="black"/>
              </a:solidFill>
              <a:latin typeface="Arial" panose="020B0604020202020204" pitchFamily="34" charset="0"/>
              <a:cs typeface="Arial" panose="020B0604020202020204" pitchFamily="34" charset="0"/>
            </a:endParaRPr>
          </a:p>
          <a:p>
            <a:pPr marL="594349" lvl="0" indent="-342900">
              <a:lnSpc>
                <a:spcPts val="1950"/>
              </a:lnSpc>
              <a:spcAft>
                <a:spcPts val="450"/>
              </a:spcAft>
              <a:buClr>
                <a:srgbClr val="154973"/>
              </a:buClr>
              <a:buSzPts val="1400"/>
              <a:buFont typeface="Arial" panose="020B0604020202020204" pitchFamily="34" charset="0"/>
              <a:buChar char="•"/>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Response</a:t>
            </a:r>
            <a:r>
              <a:rPr lang="en-US" sz="1600" dirty="0">
                <a:solidFill>
                  <a:prstClr val="black"/>
                </a:solidFill>
                <a:latin typeface="Arial" panose="020B0604020202020204" pitchFamily="34" charset="0"/>
                <a:cs typeface="Arial" panose="020B0604020202020204" pitchFamily="34" charset="0"/>
              </a:rPr>
              <a:t>s to the Questions will be posted on the DCJS website on or about August 15</a:t>
            </a:r>
            <a:r>
              <a:rPr lang="en-US" sz="1600">
                <a:solidFill>
                  <a:prstClr val="black"/>
                </a:solidFill>
                <a:latin typeface="Arial" panose="020B0604020202020204" pitchFamily="34" charset="0"/>
                <a:cs typeface="Arial" panose="020B0604020202020204" pitchFamily="34" charset="0"/>
              </a:rPr>
              <a:t>, 2025  </a:t>
            </a:r>
            <a:r>
              <a:rPr lang="en-US" sz="1600">
                <a:solidFill>
                  <a:prstClr val="black"/>
                </a:solidFill>
                <a:latin typeface="Arial" panose="020B0604020202020204" pitchFamily="34" charset="0"/>
                <a:cs typeface="Arial" panose="020B0604020202020204" pitchFamily="34" charset="0"/>
                <a:hlinkClick r:id="rId4"/>
              </a:rPr>
              <a:t>https://www.criminaljustice.ny.gov/ofpa/index.htm</a:t>
            </a:r>
            <a:r>
              <a:rPr lang="en-US" sz="1600">
                <a:solidFill>
                  <a:prstClr val="black"/>
                </a:solidFill>
                <a:latin typeface="Arial" panose="020B0604020202020204" pitchFamily="34" charset="0"/>
                <a:cs typeface="Arial" panose="020B0604020202020204" pitchFamily="34" charset="0"/>
              </a:rPr>
              <a:t> </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422899" marR="0" lvl="0" indent="-171450" algn="l" defTabSz="914400" rtl="0" eaLnBrk="1" fontAlgn="auto" latinLnBrk="0" hangingPunct="1">
              <a:lnSpc>
                <a:spcPts val="1950"/>
              </a:lnSpc>
              <a:spcBef>
                <a:spcPts val="0"/>
              </a:spcBef>
              <a:spcAft>
                <a:spcPts val="450"/>
              </a:spcAft>
              <a:buClr>
                <a:srgbClr val="154973"/>
              </a:buClr>
              <a:buSzPts val="1400"/>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594349" marR="0" lvl="0" indent="-342900" algn="l" defTabSz="914400" rtl="0" eaLnBrk="1" fontAlgn="auto" latinLnBrk="0" hangingPunct="1">
              <a:lnSpc>
                <a:spcPts val="1950"/>
              </a:lnSpc>
              <a:spcBef>
                <a:spcPts val="0"/>
              </a:spcBef>
              <a:spcAft>
                <a:spcPts val="450"/>
              </a:spcAft>
              <a:buClr>
                <a:srgbClr val="154973"/>
              </a:buClr>
              <a:buSzPts val="1400"/>
              <a:buFont typeface="Arial" panose="020B0604020202020204" pitchFamily="34" charset="0"/>
              <a:buChar char="•"/>
              <a:tabLst/>
              <a:defRPr/>
            </a:pPr>
            <a:r>
              <a:rPr lang="en-US" sz="1600" dirty="0">
                <a:solidFill>
                  <a:prstClr val="black"/>
                </a:solidFill>
                <a:latin typeface="Arial" panose="020B0604020202020204" pitchFamily="34" charset="0"/>
                <a:cs typeface="Arial" panose="020B0604020202020204" pitchFamily="34" charset="0"/>
              </a:rPr>
              <a:t>Award Notifications will be made on or about October 8, 2025</a:t>
            </a:r>
          </a:p>
          <a:p>
            <a:pPr marL="594349" marR="0" lvl="0" indent="-342900" algn="l" defTabSz="914400" rtl="0" eaLnBrk="1" fontAlgn="auto" latinLnBrk="0" hangingPunct="1">
              <a:lnSpc>
                <a:spcPts val="1950"/>
              </a:lnSpc>
              <a:spcBef>
                <a:spcPts val="0"/>
              </a:spcBef>
              <a:spcAft>
                <a:spcPts val="450"/>
              </a:spcAft>
              <a:buClr>
                <a:srgbClr val="154973"/>
              </a:buClr>
              <a:buSzPts val="1400"/>
              <a:buFont typeface="Arial" panose="020B0604020202020204" pitchFamily="34" charset="0"/>
              <a:buChar char="•"/>
              <a:tabLst/>
              <a:defRPr/>
            </a:pPr>
            <a:endParaRPr lang="en-US" sz="1600" dirty="0">
              <a:solidFill>
                <a:prstClr val="black"/>
              </a:solidFill>
              <a:latin typeface="Arial" panose="020B0604020202020204" pitchFamily="34" charset="0"/>
              <a:cs typeface="Arial" panose="020B0604020202020204" pitchFamily="34" charset="0"/>
            </a:endParaRPr>
          </a:p>
          <a:p>
            <a:pPr marL="594349" marR="0" lvl="0" indent="-342900" algn="l" defTabSz="914400" rtl="0" eaLnBrk="1" fontAlgn="auto" latinLnBrk="0" hangingPunct="1">
              <a:lnSpc>
                <a:spcPts val="1950"/>
              </a:lnSpc>
              <a:spcBef>
                <a:spcPts val="0"/>
              </a:spcBef>
              <a:spcAft>
                <a:spcPts val="450"/>
              </a:spcAft>
              <a:buClr>
                <a:srgbClr val="154973"/>
              </a:buClr>
              <a:buSzPts val="1400"/>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Anticipated Contract start date is January 1, 2026 </a:t>
            </a:r>
          </a:p>
        </p:txBody>
      </p:sp>
      <p:sp>
        <p:nvSpPr>
          <p:cNvPr id="4" name="Content Placeholder 2">
            <a:extLst>
              <a:ext uri="{FF2B5EF4-FFF2-40B4-BE49-F238E27FC236}">
                <a16:creationId xmlns:a16="http://schemas.microsoft.com/office/drawing/2014/main" id="{01290761-38BF-FAD7-F13E-C04A83A234EE}"/>
              </a:ext>
            </a:extLst>
          </p:cNvPr>
          <p:cNvSpPr txBox="1">
            <a:spLocks/>
          </p:cNvSpPr>
          <p:nvPr/>
        </p:nvSpPr>
        <p:spPr>
          <a:xfrm>
            <a:off x="0" y="836769"/>
            <a:ext cx="8718473" cy="32332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22899" indent="-171450">
              <a:lnSpc>
                <a:spcPts val="1950"/>
              </a:lnSpc>
              <a:spcAft>
                <a:spcPts val="450"/>
              </a:spcAft>
              <a:buClr>
                <a:srgbClr val="154973"/>
              </a:buClr>
              <a:buSzPts val="1400"/>
            </a:pPr>
            <a:endParaRPr lang="en-US" sz="1200" dirty="0">
              <a:latin typeface="Arial" panose="020B0604020202020204" pitchFamily="34" charset="0"/>
              <a:cs typeface="Arial" panose="020B0604020202020204" pitchFamily="34" charset="0"/>
            </a:endParaRPr>
          </a:p>
          <a:p>
            <a:pPr marL="251449" indent="0">
              <a:lnSpc>
                <a:spcPts val="1950"/>
              </a:lnSpc>
              <a:spcAft>
                <a:spcPts val="450"/>
              </a:spcAft>
              <a:buClr>
                <a:srgbClr val="154973"/>
              </a:buClr>
              <a:buSzPts val="1400"/>
              <a:buNone/>
            </a:pPr>
            <a:endParaRPr lang="en-US" sz="1500" dirty="0">
              <a:latin typeface="Arial" panose="020B0604020202020204" pitchFamily="34" charset="0"/>
              <a:cs typeface="Arial" panose="020B0604020202020204" pitchFamily="34" charset="0"/>
            </a:endParaRPr>
          </a:p>
          <a:p>
            <a:pPr marL="251449" indent="0">
              <a:lnSpc>
                <a:spcPts val="1950"/>
              </a:lnSpc>
              <a:spcBef>
                <a:spcPts val="600"/>
              </a:spcBef>
              <a:spcAft>
                <a:spcPts val="450"/>
              </a:spcAft>
              <a:buClr>
                <a:srgbClr val="154973"/>
              </a:buClr>
              <a:buSzPts val="1400"/>
              <a:buNone/>
            </a:pPr>
            <a:endParaRPr lang="en-US" sz="15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84C92F21-C2F8-7D9F-D978-DC31467C4F53}"/>
              </a:ext>
            </a:extLst>
          </p:cNvPr>
          <p:cNvSpPr txBox="1">
            <a:spLocks/>
          </p:cNvSpPr>
          <p:nvPr/>
        </p:nvSpPr>
        <p:spPr>
          <a:xfrm>
            <a:off x="8385652" y="4735789"/>
            <a:ext cx="527797" cy="226088"/>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050">
                <a:solidFill>
                  <a:schemeClr val="tx1"/>
                </a:solidFill>
              </a:rPr>
              <a:pPr/>
              <a:t>3</a:t>
            </a:fld>
            <a:endParaRPr lang="en-US" sz="1050" dirty="0">
              <a:solidFill>
                <a:schemeClr val="tx1"/>
              </a:solidFill>
            </a:endParaRPr>
          </a:p>
        </p:txBody>
      </p:sp>
      <p:sp>
        <p:nvSpPr>
          <p:cNvPr id="19" name="TextBox 18">
            <a:extLst>
              <a:ext uri="{FF2B5EF4-FFF2-40B4-BE49-F238E27FC236}">
                <a16:creationId xmlns:a16="http://schemas.microsoft.com/office/drawing/2014/main" id="{A30CAEC8-DE84-CEA3-20DF-1F503CBE2C3E}"/>
              </a:ext>
            </a:extLst>
          </p:cNvPr>
          <p:cNvSpPr txBox="1"/>
          <p:nvPr/>
        </p:nvSpPr>
        <p:spPr>
          <a:xfrm>
            <a:off x="3829051" y="4733415"/>
            <a:ext cx="4862799" cy="253916"/>
          </a:xfrm>
          <a:prstGeom prst="rect">
            <a:avLst/>
          </a:prstGeom>
          <a:noFill/>
        </p:spPr>
        <p:txBody>
          <a:bodyPr wrap="square" rtlCol="0">
            <a:spAutoFit/>
          </a:bodyPr>
          <a:lstStyle/>
          <a:p>
            <a:pPr algn="r"/>
            <a:r>
              <a:rPr lang="en-US" sz="105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64898788-DEF0-D417-A6F4-B041B408B941}"/>
              </a:ext>
            </a:extLst>
          </p:cNvPr>
          <p:cNvSpPr/>
          <p:nvPr/>
        </p:nvSpPr>
        <p:spPr>
          <a:xfrm>
            <a:off x="138302" y="137161"/>
            <a:ext cx="8867394" cy="562448"/>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Title 1">
            <a:extLst>
              <a:ext uri="{FF2B5EF4-FFF2-40B4-BE49-F238E27FC236}">
                <a16:creationId xmlns:a16="http://schemas.microsoft.com/office/drawing/2014/main" id="{1725470C-23F0-39A5-7E23-B7E20147B3B2}"/>
              </a:ext>
            </a:extLst>
          </p:cNvPr>
          <p:cNvSpPr txBox="1">
            <a:spLocks/>
          </p:cNvSpPr>
          <p:nvPr/>
        </p:nvSpPr>
        <p:spPr>
          <a:xfrm>
            <a:off x="315757" y="292840"/>
            <a:ext cx="8346263" cy="334593"/>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1800" dirty="0">
                <a:solidFill>
                  <a:schemeClr val="tx1"/>
                </a:solidFill>
                <a:latin typeface="Oswald" panose="02000503000000000000" pitchFamily="2" charset="0"/>
              </a:rPr>
              <a:t>SNUG Street Outreach RFA</a:t>
            </a:r>
          </a:p>
        </p:txBody>
      </p:sp>
    </p:spTree>
    <p:extLst>
      <p:ext uri="{BB962C8B-B14F-4D97-AF65-F5344CB8AC3E}">
        <p14:creationId xmlns:p14="http://schemas.microsoft.com/office/powerpoint/2010/main" val="4276549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2">
          <a:extLst>
            <a:ext uri="{FF2B5EF4-FFF2-40B4-BE49-F238E27FC236}">
              <a16:creationId xmlns:a16="http://schemas.microsoft.com/office/drawing/2014/main" id="{7350ED8D-0A64-DEC5-B78C-EBB85E13973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14E08170-A296-70D1-6A11-BAD348FFD772}"/>
              </a:ext>
            </a:extLst>
          </p:cNvPr>
          <p:cNvSpPr/>
          <p:nvPr/>
        </p:nvSpPr>
        <p:spPr>
          <a:xfrm>
            <a:off x="0" y="0"/>
            <a:ext cx="9144000" cy="51435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ounded Rectangle 10">
            <a:extLst>
              <a:ext uri="{FF2B5EF4-FFF2-40B4-BE49-F238E27FC236}">
                <a16:creationId xmlns:a16="http://schemas.microsoft.com/office/drawing/2014/main" id="{19D9D290-FF9F-B642-2E0F-964D67748828}"/>
              </a:ext>
            </a:extLst>
          </p:cNvPr>
          <p:cNvSpPr/>
          <p:nvPr/>
        </p:nvSpPr>
        <p:spPr>
          <a:xfrm>
            <a:off x="138303" y="137160"/>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Content Placeholder 2">
            <a:extLst>
              <a:ext uri="{FF2B5EF4-FFF2-40B4-BE49-F238E27FC236}">
                <a16:creationId xmlns:a16="http://schemas.microsoft.com/office/drawing/2014/main" id="{5D0362BF-9C0E-021E-8258-C2FD5ADF189A}"/>
              </a:ext>
            </a:extLst>
          </p:cNvPr>
          <p:cNvSpPr txBox="1">
            <a:spLocks/>
          </p:cNvSpPr>
          <p:nvPr/>
        </p:nvSpPr>
        <p:spPr>
          <a:xfrm>
            <a:off x="0" y="836769"/>
            <a:ext cx="8718473" cy="32332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22899" indent="-171450">
              <a:lnSpc>
                <a:spcPts val="1950"/>
              </a:lnSpc>
              <a:spcAft>
                <a:spcPts val="450"/>
              </a:spcAft>
              <a:buClr>
                <a:srgbClr val="154973"/>
              </a:buClr>
              <a:buSzPts val="1400"/>
            </a:pPr>
            <a:r>
              <a:rPr lang="en-US" sz="1200" dirty="0">
                <a:latin typeface="Arial" panose="020B0604020202020204" pitchFamily="34" charset="0"/>
                <a:cs typeface="Arial" panose="020B0604020202020204" pitchFamily="34" charset="0"/>
              </a:rPr>
              <a:t>SNUG utilizes a public health approach to address gun violence by identifying the source, interrupting the transmission, and changing group norms.</a:t>
            </a:r>
          </a:p>
          <a:p>
            <a:pPr marL="422899" indent="-171450">
              <a:lnSpc>
                <a:spcPts val="1950"/>
              </a:lnSpc>
              <a:spcAft>
                <a:spcPts val="450"/>
              </a:spcAft>
              <a:buClr>
                <a:srgbClr val="154973"/>
              </a:buClr>
              <a:buSzPts val="1400"/>
            </a:pPr>
            <a:r>
              <a:rPr lang="en-US" sz="1200" dirty="0">
                <a:latin typeface="Arial" panose="020B0604020202020204" pitchFamily="34" charset="0"/>
                <a:cs typeface="Arial" panose="020B0604020202020204" pitchFamily="34" charset="0"/>
              </a:rPr>
              <a:t>Comprehensive state oversight allows for the program to be delivered consistently across the 14 communities served by the program, even though a local nonprofit organization administers the state and federal grant funding in those communities.   </a:t>
            </a:r>
          </a:p>
          <a:p>
            <a:pPr marL="422899" indent="-171450">
              <a:lnSpc>
                <a:spcPts val="1950"/>
              </a:lnSpc>
              <a:spcAft>
                <a:spcPts val="450"/>
              </a:spcAft>
              <a:buClr>
                <a:srgbClr val="154973"/>
              </a:buClr>
              <a:buSzPts val="1400"/>
            </a:pPr>
            <a:r>
              <a:rPr lang="en-US" sz="1200" dirty="0">
                <a:latin typeface="Arial" panose="020B0604020202020204" pitchFamily="34" charset="0"/>
                <a:cs typeface="Arial" panose="020B0604020202020204" pitchFamily="34" charset="0"/>
              </a:rPr>
              <a:t>New York’s SNUG Street Outreach program is unique from others that operate in the state and communities across the country because of its strong state oversight, administration, technical assistance, and training. </a:t>
            </a:r>
          </a:p>
          <a:p>
            <a:pPr marL="422899" indent="-171450">
              <a:lnSpc>
                <a:spcPts val="1950"/>
              </a:lnSpc>
              <a:spcAft>
                <a:spcPts val="450"/>
              </a:spcAft>
              <a:buClr>
                <a:srgbClr val="154973"/>
              </a:buClr>
              <a:buSzPts val="1400"/>
            </a:pPr>
            <a:r>
              <a:rPr lang="en-US" sz="1200" dirty="0">
                <a:latin typeface="Arial" panose="020B0604020202020204" pitchFamily="34" charset="0"/>
                <a:cs typeface="Arial" panose="020B0604020202020204" pitchFamily="34" charset="0"/>
              </a:rPr>
              <a:t>The state-specific model has comprehensive policies and protocols related to hiring, identifying high-risk participants, interacting with police, and the use of data to identify neighborhoods served by the program. </a:t>
            </a:r>
          </a:p>
          <a:p>
            <a:pPr marL="422899" indent="-171450">
              <a:lnSpc>
                <a:spcPts val="1950"/>
              </a:lnSpc>
              <a:spcAft>
                <a:spcPts val="450"/>
              </a:spcAft>
              <a:buClr>
                <a:srgbClr val="154973"/>
              </a:buClr>
              <a:buSzPts val="1400"/>
            </a:pPr>
            <a:r>
              <a:rPr lang="en-US" sz="1200" dirty="0">
                <a:latin typeface="Arial" panose="020B0604020202020204" pitchFamily="34" charset="0"/>
                <a:cs typeface="Arial" panose="020B0604020202020204" pitchFamily="34" charset="0"/>
              </a:rPr>
              <a:t>The program also embeds social workers and case managers at SNUG sites and hospitals to assist individuals and families who don’t often identify as victims, have trauma resulting from long-term exposure to violence, and may be skeptical or hesitant to seek counseling and case management support.</a:t>
            </a:r>
          </a:p>
          <a:p>
            <a:pPr marL="251449" indent="0">
              <a:lnSpc>
                <a:spcPts val="1950"/>
              </a:lnSpc>
              <a:spcAft>
                <a:spcPts val="450"/>
              </a:spcAft>
              <a:buClr>
                <a:srgbClr val="154973"/>
              </a:buClr>
              <a:buSzPts val="1400"/>
              <a:buNone/>
            </a:pPr>
            <a:endParaRPr lang="en-US" sz="1500" dirty="0">
              <a:latin typeface="Arial" panose="020B0604020202020204" pitchFamily="34" charset="0"/>
              <a:cs typeface="Arial" panose="020B0604020202020204" pitchFamily="34" charset="0"/>
            </a:endParaRPr>
          </a:p>
          <a:p>
            <a:pPr marL="251449" indent="0">
              <a:lnSpc>
                <a:spcPts val="1950"/>
              </a:lnSpc>
              <a:spcBef>
                <a:spcPts val="600"/>
              </a:spcBef>
              <a:spcAft>
                <a:spcPts val="450"/>
              </a:spcAft>
              <a:buClr>
                <a:srgbClr val="154973"/>
              </a:buClr>
              <a:buSzPts val="1400"/>
              <a:buNone/>
            </a:pPr>
            <a:endParaRPr lang="en-US" sz="15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8F4E3F78-0500-9165-5A65-6EED0EB5AD89}"/>
              </a:ext>
            </a:extLst>
          </p:cNvPr>
          <p:cNvSpPr txBox="1">
            <a:spLocks/>
          </p:cNvSpPr>
          <p:nvPr/>
        </p:nvSpPr>
        <p:spPr>
          <a:xfrm>
            <a:off x="8385652" y="4735789"/>
            <a:ext cx="527797" cy="226088"/>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050">
                <a:solidFill>
                  <a:schemeClr val="tx1"/>
                </a:solidFill>
              </a:rPr>
              <a:pPr/>
              <a:t>4</a:t>
            </a:fld>
            <a:endParaRPr lang="en-US" sz="1050" dirty="0">
              <a:solidFill>
                <a:schemeClr val="tx1"/>
              </a:solidFill>
            </a:endParaRPr>
          </a:p>
        </p:txBody>
      </p:sp>
      <p:sp>
        <p:nvSpPr>
          <p:cNvPr id="19" name="TextBox 18">
            <a:extLst>
              <a:ext uri="{FF2B5EF4-FFF2-40B4-BE49-F238E27FC236}">
                <a16:creationId xmlns:a16="http://schemas.microsoft.com/office/drawing/2014/main" id="{892D550D-EB04-F86B-C865-BEE4CEC644BE}"/>
              </a:ext>
            </a:extLst>
          </p:cNvPr>
          <p:cNvSpPr txBox="1"/>
          <p:nvPr/>
        </p:nvSpPr>
        <p:spPr>
          <a:xfrm>
            <a:off x="3829051" y="4733415"/>
            <a:ext cx="4862799" cy="253916"/>
          </a:xfrm>
          <a:prstGeom prst="rect">
            <a:avLst/>
          </a:prstGeom>
          <a:noFill/>
        </p:spPr>
        <p:txBody>
          <a:bodyPr wrap="square" rtlCol="0">
            <a:spAutoFit/>
          </a:bodyPr>
          <a:lstStyle/>
          <a:p>
            <a:pPr algn="r"/>
            <a:r>
              <a:rPr lang="en-US" sz="105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4C92A266-7D09-DB2F-61C8-193475208531}"/>
              </a:ext>
            </a:extLst>
          </p:cNvPr>
          <p:cNvSpPr/>
          <p:nvPr/>
        </p:nvSpPr>
        <p:spPr>
          <a:xfrm>
            <a:off x="138302" y="137161"/>
            <a:ext cx="8867394" cy="562448"/>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Title 1">
            <a:extLst>
              <a:ext uri="{FF2B5EF4-FFF2-40B4-BE49-F238E27FC236}">
                <a16:creationId xmlns:a16="http://schemas.microsoft.com/office/drawing/2014/main" id="{47E0E13F-B575-2138-AA44-212B745399B4}"/>
              </a:ext>
            </a:extLst>
          </p:cNvPr>
          <p:cNvSpPr txBox="1">
            <a:spLocks/>
          </p:cNvSpPr>
          <p:nvPr/>
        </p:nvSpPr>
        <p:spPr>
          <a:xfrm>
            <a:off x="315757" y="292840"/>
            <a:ext cx="8346263" cy="334593"/>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1800" dirty="0">
                <a:solidFill>
                  <a:schemeClr val="tx1"/>
                </a:solidFill>
                <a:latin typeface="Oswald" panose="02000503000000000000" pitchFamily="2" charset="0"/>
              </a:rPr>
              <a:t>SNUG Overview</a:t>
            </a:r>
          </a:p>
        </p:txBody>
      </p:sp>
    </p:spTree>
    <p:extLst>
      <p:ext uri="{BB962C8B-B14F-4D97-AF65-F5344CB8AC3E}">
        <p14:creationId xmlns:p14="http://schemas.microsoft.com/office/powerpoint/2010/main" val="1018399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9144000" cy="51435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38302" y="194268"/>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t>Target Areas: A designated section of a city where rates of violence are high and where SNUG outreach teams focus their efforts</a:t>
            </a:r>
          </a:p>
          <a:p>
            <a:pPr algn="ctr"/>
            <a:endParaRPr lang="en-US" sz="1350" dirty="0"/>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8385652" y="4735789"/>
            <a:ext cx="527797" cy="226088"/>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050">
                <a:solidFill>
                  <a:schemeClr val="tx1"/>
                </a:solidFill>
              </a:rPr>
              <a:pPr/>
              <a:t>5</a:t>
            </a:fld>
            <a:endParaRPr lang="en-US" sz="105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3829051" y="4733415"/>
            <a:ext cx="4862799" cy="253916"/>
          </a:xfrm>
          <a:prstGeom prst="rect">
            <a:avLst/>
          </a:prstGeom>
          <a:noFill/>
        </p:spPr>
        <p:txBody>
          <a:bodyPr wrap="square" rtlCol="0">
            <a:spAutoFit/>
          </a:bodyPr>
          <a:lstStyle/>
          <a:p>
            <a:pPr algn="r"/>
            <a:r>
              <a:rPr lang="en-US" sz="105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38302" y="137161"/>
            <a:ext cx="8867394" cy="562448"/>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315757" y="292840"/>
            <a:ext cx="8346263" cy="334593"/>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1800" dirty="0">
                <a:solidFill>
                  <a:schemeClr val="tx1"/>
                </a:solidFill>
                <a:latin typeface="Oswald" panose="02000503000000000000" pitchFamily="2" charset="0"/>
              </a:rPr>
              <a:t>SNUG Sites in New York State</a:t>
            </a:r>
          </a:p>
        </p:txBody>
      </p:sp>
      <p:pic>
        <p:nvPicPr>
          <p:cNvPr id="6" name="Picture 5" descr="A map of the state of new york&#10;&#10;Description automatically generated">
            <a:extLst>
              <a:ext uri="{FF2B5EF4-FFF2-40B4-BE49-F238E27FC236}">
                <a16:creationId xmlns:a16="http://schemas.microsoft.com/office/drawing/2014/main" id="{DDE6C7E0-F919-61CD-5B8D-D41CFA2152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623" y="1319702"/>
            <a:ext cx="4117571" cy="2833281"/>
          </a:xfrm>
          <a:prstGeom prst="rect">
            <a:avLst/>
          </a:prstGeom>
        </p:spPr>
      </p:pic>
      <p:sp>
        <p:nvSpPr>
          <p:cNvPr id="7" name="TextBox 6">
            <a:extLst>
              <a:ext uri="{FF2B5EF4-FFF2-40B4-BE49-F238E27FC236}">
                <a16:creationId xmlns:a16="http://schemas.microsoft.com/office/drawing/2014/main" id="{81A16E31-EA39-5D8F-4A55-DBEBECC82158}"/>
              </a:ext>
            </a:extLst>
          </p:cNvPr>
          <p:cNvSpPr txBox="1"/>
          <p:nvPr/>
        </p:nvSpPr>
        <p:spPr>
          <a:xfrm>
            <a:off x="4822141" y="2281316"/>
            <a:ext cx="4026632" cy="2839239"/>
          </a:xfrm>
          <a:prstGeom prst="rect">
            <a:avLst/>
          </a:prstGeom>
          <a:noFill/>
        </p:spPr>
        <p:txBody>
          <a:bodyPr wrap="square" lIns="68580" tIns="34290" rIns="68580" bIns="34290" numCol="2" rtlCol="0" anchor="t">
            <a:spAutoFit/>
          </a:bodyPr>
          <a:lstStyle/>
          <a:p>
            <a:r>
              <a:rPr lang="en-US" sz="1500" b="1" dirty="0">
                <a:solidFill>
                  <a:srgbClr val="5D7E95"/>
                </a:solidFill>
                <a:latin typeface="Arial" panose="020B0604020202020204" pitchFamily="34" charset="0"/>
                <a:cs typeface="Arial" panose="020B0604020202020204" pitchFamily="34" charset="0"/>
              </a:rPr>
              <a:t>Locations:</a:t>
            </a:r>
          </a:p>
          <a:p>
            <a:endParaRPr lang="en-US" sz="1500" b="1" dirty="0">
              <a:solidFill>
                <a:srgbClr val="5D7E95"/>
              </a:solidFill>
              <a:latin typeface="Arial" panose="020B0604020202020204" pitchFamily="34" charset="0"/>
              <a:cs typeface="Arial" panose="020B0604020202020204" pitchFamily="34" charset="0"/>
            </a:endParaRPr>
          </a:p>
          <a:p>
            <a:pPr marL="342900" indent="-342900">
              <a:buFont typeface="+mj-lt"/>
              <a:buAutoNum type="arabicPeriod"/>
            </a:pPr>
            <a:r>
              <a:rPr lang="en-US" sz="1500" dirty="0">
                <a:solidFill>
                  <a:srgbClr val="5D7E95"/>
                </a:solidFill>
                <a:latin typeface="Arial" panose="020B0604020202020204" pitchFamily="34" charset="0"/>
                <a:cs typeface="Arial" panose="020B0604020202020204" pitchFamily="34" charset="0"/>
              </a:rPr>
              <a:t>Buffalo</a:t>
            </a:r>
          </a:p>
          <a:p>
            <a:pPr marL="342900" indent="-342900">
              <a:buFont typeface="+mj-lt"/>
              <a:buAutoNum type="arabicPeriod"/>
            </a:pPr>
            <a:r>
              <a:rPr lang="en-US" sz="1500" dirty="0">
                <a:solidFill>
                  <a:srgbClr val="5D7E95"/>
                </a:solidFill>
                <a:latin typeface="Arial" panose="020B0604020202020204" pitchFamily="34" charset="0"/>
                <a:cs typeface="Arial" panose="020B0604020202020204" pitchFamily="34" charset="0"/>
              </a:rPr>
              <a:t>Rochester</a:t>
            </a:r>
          </a:p>
          <a:p>
            <a:pPr marL="342900" indent="-342900">
              <a:buFont typeface="+mj-lt"/>
              <a:buAutoNum type="arabicPeriod"/>
            </a:pPr>
            <a:r>
              <a:rPr lang="en-US" sz="1500" dirty="0">
                <a:solidFill>
                  <a:srgbClr val="5D7E95"/>
                </a:solidFill>
                <a:latin typeface="Arial" panose="020B0604020202020204" pitchFamily="34" charset="0"/>
                <a:cs typeface="Arial" panose="020B0604020202020204" pitchFamily="34" charset="0"/>
              </a:rPr>
              <a:t>Syracuse</a:t>
            </a:r>
          </a:p>
          <a:p>
            <a:pPr marL="342900" indent="-342900">
              <a:buFont typeface="+mj-lt"/>
              <a:buAutoNum type="arabicPeriod"/>
            </a:pPr>
            <a:r>
              <a:rPr lang="en-US" sz="1500" dirty="0">
                <a:solidFill>
                  <a:srgbClr val="5D7E95"/>
                </a:solidFill>
                <a:latin typeface="Arial" panose="020B0604020202020204" pitchFamily="34" charset="0"/>
                <a:cs typeface="Arial" panose="020B0604020202020204" pitchFamily="34" charset="0"/>
              </a:rPr>
              <a:t>Albany</a:t>
            </a:r>
          </a:p>
          <a:p>
            <a:pPr marL="342900" indent="-342900">
              <a:buFont typeface="+mj-lt"/>
              <a:buAutoNum type="arabicPeriod"/>
            </a:pPr>
            <a:r>
              <a:rPr lang="en-US" sz="1500" dirty="0">
                <a:solidFill>
                  <a:srgbClr val="5D7E95"/>
                </a:solidFill>
                <a:latin typeface="Arial" panose="020B0604020202020204" pitchFamily="34" charset="0"/>
                <a:cs typeface="Arial" panose="020B0604020202020204" pitchFamily="34" charset="0"/>
              </a:rPr>
              <a:t>Troy</a:t>
            </a:r>
          </a:p>
          <a:p>
            <a:pPr marL="342900" indent="-342900">
              <a:buFont typeface="+mj-lt"/>
              <a:buAutoNum type="arabicPeriod"/>
            </a:pPr>
            <a:r>
              <a:rPr lang="en-US" sz="1500" dirty="0">
                <a:solidFill>
                  <a:srgbClr val="5D7E95"/>
                </a:solidFill>
                <a:latin typeface="Arial" panose="020B0604020202020204" pitchFamily="34" charset="0"/>
                <a:cs typeface="Arial" panose="020B0604020202020204" pitchFamily="34" charset="0"/>
              </a:rPr>
              <a:t>Poughkeepsie</a:t>
            </a:r>
          </a:p>
          <a:p>
            <a:pPr marL="342900" indent="-342900">
              <a:buFont typeface="+mj-lt"/>
              <a:buAutoNum type="arabicPeriod"/>
            </a:pPr>
            <a:r>
              <a:rPr lang="en-US" sz="1500" dirty="0">
                <a:solidFill>
                  <a:srgbClr val="5D7E95"/>
                </a:solidFill>
                <a:latin typeface="Arial" panose="020B0604020202020204" pitchFamily="34" charset="0"/>
                <a:cs typeface="Arial" panose="020B0604020202020204" pitchFamily="34" charset="0"/>
              </a:rPr>
              <a:t>Newburgh</a:t>
            </a:r>
          </a:p>
          <a:p>
            <a:pPr marL="342900" indent="-342900">
              <a:buFont typeface="+mj-lt"/>
              <a:buAutoNum type="arabicPeriod"/>
            </a:pPr>
            <a:endParaRPr lang="en-US" sz="1500" dirty="0">
              <a:solidFill>
                <a:srgbClr val="5D7E95"/>
              </a:solidFill>
              <a:latin typeface="Arial" panose="020B0604020202020204" pitchFamily="34" charset="0"/>
              <a:cs typeface="Arial" panose="020B0604020202020204" pitchFamily="34" charset="0"/>
            </a:endParaRPr>
          </a:p>
          <a:p>
            <a:pPr marL="342900" indent="-342900">
              <a:buFont typeface="+mj-lt"/>
              <a:buAutoNum type="arabicPeriod"/>
            </a:pPr>
            <a:endParaRPr lang="en-US" sz="1500" dirty="0">
              <a:solidFill>
                <a:srgbClr val="5D7E95"/>
              </a:solidFill>
              <a:latin typeface="Arial" panose="020B0604020202020204" pitchFamily="34" charset="0"/>
              <a:cs typeface="Arial" panose="020B0604020202020204" pitchFamily="34" charset="0"/>
            </a:endParaRPr>
          </a:p>
          <a:p>
            <a:pPr marL="342900" indent="-342900">
              <a:buFont typeface="+mj-lt"/>
              <a:buAutoNum type="arabicPeriod"/>
            </a:pPr>
            <a:endParaRPr lang="en-US" sz="1500" dirty="0">
              <a:solidFill>
                <a:srgbClr val="5D7E95"/>
              </a:solidFill>
              <a:latin typeface="Arial" panose="020B0604020202020204" pitchFamily="34" charset="0"/>
              <a:cs typeface="Arial" panose="020B0604020202020204" pitchFamily="34" charset="0"/>
            </a:endParaRPr>
          </a:p>
          <a:p>
            <a:pPr marL="342900" indent="-342900">
              <a:buFont typeface="+mj-lt"/>
              <a:buAutoNum type="arabicPeriod"/>
            </a:pPr>
            <a:endParaRPr lang="en-US" sz="1500" dirty="0">
              <a:solidFill>
                <a:srgbClr val="5D7E95"/>
              </a:solidFill>
              <a:latin typeface="Arial" panose="020B0604020202020204" pitchFamily="34" charset="0"/>
              <a:cs typeface="Arial" panose="020B0604020202020204" pitchFamily="34" charset="0"/>
            </a:endParaRPr>
          </a:p>
          <a:p>
            <a:pPr marL="342900" indent="-342900">
              <a:buFont typeface="+mj-lt"/>
              <a:buAutoNum type="arabicPeriod"/>
            </a:pPr>
            <a:endParaRPr lang="en-US" sz="1500" dirty="0">
              <a:solidFill>
                <a:srgbClr val="5D7E95"/>
              </a:solidFill>
              <a:latin typeface="Arial" panose="020B0604020202020204" pitchFamily="34" charset="0"/>
              <a:cs typeface="Arial" panose="020B0604020202020204" pitchFamily="34" charset="0"/>
            </a:endParaRPr>
          </a:p>
          <a:p>
            <a:pPr marL="342900" indent="-342900">
              <a:buFont typeface="+mj-lt"/>
              <a:buAutoNum type="arabicPeriod"/>
            </a:pPr>
            <a:r>
              <a:rPr lang="en-US" sz="1500" dirty="0">
                <a:solidFill>
                  <a:srgbClr val="5D7E95"/>
                </a:solidFill>
                <a:latin typeface="Arial" panose="020B0604020202020204" pitchFamily="34" charset="0"/>
                <a:cs typeface="Arial" panose="020B0604020202020204" pitchFamily="34" charset="0"/>
              </a:rPr>
              <a:t>Mount Vernon</a:t>
            </a:r>
          </a:p>
          <a:p>
            <a:pPr marL="342900" indent="-342900">
              <a:buFont typeface="+mj-lt"/>
              <a:buAutoNum type="arabicPeriod"/>
            </a:pPr>
            <a:r>
              <a:rPr lang="en-US" sz="1500" dirty="0">
                <a:solidFill>
                  <a:srgbClr val="5D7E95"/>
                </a:solidFill>
                <a:latin typeface="Arial" panose="020B0604020202020204" pitchFamily="34" charset="0"/>
                <a:cs typeface="Arial" panose="020B0604020202020204" pitchFamily="34" charset="0"/>
              </a:rPr>
              <a:t>Yonkers</a:t>
            </a:r>
          </a:p>
          <a:p>
            <a:pPr marL="342900" indent="-342900">
              <a:buFont typeface="+mj-lt"/>
              <a:buAutoNum type="arabicPeriod"/>
            </a:pPr>
            <a:r>
              <a:rPr lang="en-US" sz="1500" dirty="0">
                <a:solidFill>
                  <a:srgbClr val="5D7E95"/>
                </a:solidFill>
                <a:latin typeface="Arial" panose="020B0604020202020204" pitchFamily="34" charset="0"/>
                <a:cs typeface="Arial" panose="020B0604020202020204" pitchFamily="34" charset="0"/>
              </a:rPr>
              <a:t>Bronx</a:t>
            </a:r>
          </a:p>
          <a:p>
            <a:pPr marL="342900" indent="-342900">
              <a:buFont typeface="+mj-lt"/>
              <a:buAutoNum type="arabicPeriod"/>
            </a:pPr>
            <a:r>
              <a:rPr lang="en-US" sz="1500" dirty="0">
                <a:solidFill>
                  <a:srgbClr val="5D7E95"/>
                </a:solidFill>
                <a:latin typeface="Arial" panose="020B0604020202020204" pitchFamily="34" charset="0"/>
                <a:cs typeface="Arial" panose="020B0604020202020204" pitchFamily="34" charset="0"/>
              </a:rPr>
              <a:t>Hempstead</a:t>
            </a:r>
          </a:p>
          <a:p>
            <a:pPr marL="342900" indent="-342900">
              <a:buFont typeface="+mj-lt"/>
              <a:buAutoNum type="arabicPeriod"/>
            </a:pPr>
            <a:r>
              <a:rPr lang="en-US" sz="1500" dirty="0">
                <a:solidFill>
                  <a:srgbClr val="5D7E95"/>
                </a:solidFill>
                <a:latin typeface="Arial" panose="020B0604020202020204" pitchFamily="34" charset="0"/>
                <a:cs typeface="Arial" panose="020B0604020202020204" pitchFamily="34" charset="0"/>
              </a:rPr>
              <a:t>Wyandanch</a:t>
            </a:r>
          </a:p>
          <a:p>
            <a:pPr marL="342900" indent="-342900">
              <a:buFont typeface="+mj-lt"/>
              <a:buAutoNum type="arabicPeriod"/>
            </a:pPr>
            <a:r>
              <a:rPr lang="en-US" sz="1500" dirty="0">
                <a:solidFill>
                  <a:srgbClr val="5D7E95"/>
                </a:solidFill>
                <a:latin typeface="Arial" panose="020B0604020202020204" pitchFamily="34" charset="0"/>
                <a:cs typeface="Arial" panose="020B0604020202020204" pitchFamily="34" charset="0"/>
              </a:rPr>
              <a:t>Niagara</a:t>
            </a:r>
          </a:p>
          <a:p>
            <a:pPr marL="342900" indent="-342900">
              <a:buFont typeface="+mj-lt"/>
              <a:buAutoNum type="arabicPeriod"/>
            </a:pPr>
            <a:r>
              <a:rPr lang="en-US" sz="1500" dirty="0">
                <a:solidFill>
                  <a:srgbClr val="5D7E95"/>
                </a:solidFill>
                <a:latin typeface="Arial" panose="020B0604020202020204" pitchFamily="34" charset="0"/>
                <a:cs typeface="Arial" panose="020B0604020202020204" pitchFamily="34" charset="0"/>
              </a:rPr>
              <a:t>Utica</a:t>
            </a:r>
          </a:p>
        </p:txBody>
      </p:sp>
      <p:sp>
        <p:nvSpPr>
          <p:cNvPr id="8" name="Google Shape;431;p26">
            <a:extLst>
              <a:ext uri="{FF2B5EF4-FFF2-40B4-BE49-F238E27FC236}">
                <a16:creationId xmlns:a16="http://schemas.microsoft.com/office/drawing/2014/main" id="{BB56372C-7614-0C10-3E01-6EC2837DD5CB}"/>
              </a:ext>
            </a:extLst>
          </p:cNvPr>
          <p:cNvSpPr txBox="1"/>
          <p:nvPr/>
        </p:nvSpPr>
        <p:spPr>
          <a:xfrm>
            <a:off x="4795878" y="1319702"/>
            <a:ext cx="4117571" cy="761717"/>
          </a:xfrm>
          <a:prstGeom prst="rect">
            <a:avLst/>
          </a:prstGeom>
          <a:noFill/>
          <a:ln>
            <a:noFill/>
          </a:ln>
        </p:spPr>
        <p:txBody>
          <a:bodyPr spcFirstLastPara="1" wrap="square" lIns="68569" tIns="34275" rIns="68569" bIns="34275" anchor="t" anchorCtr="0">
            <a:spAutoFit/>
          </a:bodyPr>
          <a:lstStyle/>
          <a:p>
            <a:r>
              <a:rPr lang="en-US" sz="1500" b="1" dirty="0">
                <a:solidFill>
                  <a:srgbClr val="5D7E95"/>
                </a:solidFill>
                <a:latin typeface="Arial"/>
                <a:ea typeface="Arial"/>
                <a:cs typeface="Arial"/>
                <a:sym typeface="Arial"/>
              </a:rPr>
              <a:t>Target Areas: </a:t>
            </a:r>
            <a:r>
              <a:rPr lang="en-US" sz="1500" dirty="0">
                <a:solidFill>
                  <a:srgbClr val="5D7E95"/>
                </a:solidFill>
                <a:latin typeface="Arial"/>
                <a:ea typeface="Arial"/>
                <a:cs typeface="Arial"/>
                <a:sym typeface="Arial"/>
              </a:rPr>
              <a:t>A designated section of a city where rates of violence are high and where SNUG outreach teams focus their efforts</a:t>
            </a:r>
            <a:endParaRPr sz="1500" dirty="0">
              <a:solidFill>
                <a:srgbClr val="5D7E95"/>
              </a:solidFill>
            </a:endParaRPr>
          </a:p>
        </p:txBody>
      </p:sp>
    </p:spTree>
    <p:extLst>
      <p:ext uri="{BB962C8B-B14F-4D97-AF65-F5344CB8AC3E}">
        <p14:creationId xmlns:p14="http://schemas.microsoft.com/office/powerpoint/2010/main" val="3924049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9144000" cy="51435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38303" y="137160"/>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943890"/>
            <a:ext cx="8718473" cy="32332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7199" indent="-285750">
              <a:lnSpc>
                <a:spcPts val="1950"/>
              </a:lnSpc>
              <a:spcAft>
                <a:spcPts val="450"/>
              </a:spcAft>
              <a:buClr>
                <a:srgbClr val="154973"/>
              </a:buClr>
              <a:buSzPts val="1400"/>
            </a:pPr>
            <a:r>
              <a:rPr lang="en-US" sz="1500" dirty="0">
                <a:latin typeface="Arial" panose="020B0604020202020204" pitchFamily="34" charset="0"/>
                <a:cs typeface="Arial" panose="020B0604020202020204" pitchFamily="34" charset="0"/>
              </a:rPr>
              <a:t>All new SNUG employees receive 40 hours of training, and all supervisors receive training through a 32- hour intensive management program.</a:t>
            </a:r>
          </a:p>
          <a:p>
            <a:pPr marL="537199" indent="-285750">
              <a:lnSpc>
                <a:spcPts val="1950"/>
              </a:lnSpc>
              <a:spcAft>
                <a:spcPts val="450"/>
              </a:spcAft>
              <a:buClr>
                <a:srgbClr val="154973"/>
              </a:buClr>
              <a:buSzPts val="1400"/>
            </a:pPr>
            <a:r>
              <a:rPr lang="en-US" sz="1500" dirty="0">
                <a:latin typeface="Arial" panose="020B0604020202020204" pitchFamily="34" charset="0"/>
                <a:cs typeface="Arial" panose="020B0604020202020204" pitchFamily="34" charset="0"/>
              </a:rPr>
              <a:t>Training for SNUG outreach teams in Trauma Systems Therapy began in 2020 and continues to add a trauma-informed lens to all aspects of SNUG outreach.</a:t>
            </a:r>
          </a:p>
          <a:p>
            <a:pPr marL="537199" indent="-285750">
              <a:lnSpc>
                <a:spcPts val="1950"/>
              </a:lnSpc>
              <a:spcAft>
                <a:spcPts val="450"/>
              </a:spcAft>
              <a:buClr>
                <a:srgbClr val="154973"/>
              </a:buClr>
              <a:buSzPts val="1400"/>
            </a:pPr>
            <a:r>
              <a:rPr lang="en-US" sz="1500" dirty="0">
                <a:latin typeface="Arial" panose="020B0604020202020204" pitchFamily="34" charset="0"/>
                <a:cs typeface="Arial" panose="020B0604020202020204" pitchFamily="34" charset="0"/>
              </a:rPr>
              <a:t>Outreach teams and Social Work staff have had an intensive Motivational Interviewing curriculum that began in early 2022 and is ongoing.</a:t>
            </a:r>
          </a:p>
          <a:p>
            <a:pPr marL="537199" indent="-285750">
              <a:lnSpc>
                <a:spcPts val="1950"/>
              </a:lnSpc>
              <a:spcAft>
                <a:spcPts val="450"/>
              </a:spcAft>
              <a:buClr>
                <a:srgbClr val="154973"/>
              </a:buClr>
              <a:buSzPts val="1400"/>
            </a:pPr>
            <a:r>
              <a:rPr lang="en-US" sz="1500" dirty="0">
                <a:latin typeface="Arial" panose="020B0604020202020204" pitchFamily="34" charset="0"/>
                <a:cs typeface="Arial" panose="020B0604020202020204" pitchFamily="34" charset="0"/>
              </a:rPr>
              <a:t>DCJS is committed to ongoing, innovative trainings for all SNUG workers to help them grow professionally. SNUG has recently received training in topics such as hip-hop therapy, black male grief, vicarious trauma, Healing Centered Engagement, and human trafficking.</a:t>
            </a:r>
          </a:p>
          <a:p>
            <a:pPr marL="537199" indent="-285750">
              <a:lnSpc>
                <a:spcPts val="1950"/>
              </a:lnSpc>
              <a:spcAft>
                <a:spcPts val="450"/>
              </a:spcAft>
              <a:buClr>
                <a:srgbClr val="154973"/>
              </a:buClr>
              <a:buSzPts val="1400"/>
            </a:pPr>
            <a:endParaRPr lang="en-US" sz="1500" dirty="0">
              <a:latin typeface="Arial" panose="020B0604020202020204" pitchFamily="34" charset="0"/>
              <a:cs typeface="Arial" panose="020B0604020202020204" pitchFamily="34" charset="0"/>
            </a:endParaRPr>
          </a:p>
          <a:p>
            <a:pPr marL="251449" indent="0">
              <a:lnSpc>
                <a:spcPts val="1950"/>
              </a:lnSpc>
              <a:spcBef>
                <a:spcPts val="600"/>
              </a:spcBef>
              <a:spcAft>
                <a:spcPts val="450"/>
              </a:spcAft>
              <a:buClr>
                <a:srgbClr val="154973"/>
              </a:buClr>
              <a:buSzPts val="1400"/>
              <a:buNone/>
            </a:pPr>
            <a:endParaRPr lang="en-US" sz="15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8385652" y="4735789"/>
            <a:ext cx="527797" cy="226088"/>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050">
                <a:solidFill>
                  <a:schemeClr val="tx1"/>
                </a:solidFill>
              </a:rPr>
              <a:pPr/>
              <a:t>6</a:t>
            </a:fld>
            <a:endParaRPr lang="en-US" sz="105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3829051" y="4733415"/>
            <a:ext cx="4862799" cy="253916"/>
          </a:xfrm>
          <a:prstGeom prst="rect">
            <a:avLst/>
          </a:prstGeom>
          <a:noFill/>
        </p:spPr>
        <p:txBody>
          <a:bodyPr wrap="square" rtlCol="0">
            <a:spAutoFit/>
          </a:bodyPr>
          <a:lstStyle/>
          <a:p>
            <a:pPr algn="r"/>
            <a:r>
              <a:rPr lang="en-US" sz="105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38302" y="137161"/>
            <a:ext cx="8867394" cy="562448"/>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315757" y="292840"/>
            <a:ext cx="8346263" cy="334593"/>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1800" dirty="0">
                <a:solidFill>
                  <a:schemeClr val="tx1"/>
                </a:solidFill>
                <a:latin typeface="Oswald" panose="02000503000000000000" pitchFamily="2" charset="0"/>
              </a:rPr>
              <a:t> SNUG Outreach Staff Training </a:t>
            </a:r>
          </a:p>
          <a:p>
            <a:endParaRPr lang="en-US" sz="1800" dirty="0">
              <a:solidFill>
                <a:schemeClr val="tx1"/>
              </a:solidFill>
              <a:latin typeface="Oswald" panose="02000503000000000000" pitchFamily="2" charset="0"/>
            </a:endParaRPr>
          </a:p>
        </p:txBody>
      </p:sp>
    </p:spTree>
    <p:extLst>
      <p:ext uri="{BB962C8B-B14F-4D97-AF65-F5344CB8AC3E}">
        <p14:creationId xmlns:p14="http://schemas.microsoft.com/office/powerpoint/2010/main" val="2783255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9144000" cy="51435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38303" y="137160"/>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8385652" y="4735789"/>
            <a:ext cx="527797" cy="226088"/>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050">
                <a:solidFill>
                  <a:schemeClr val="tx1"/>
                </a:solidFill>
              </a:rPr>
              <a:pPr/>
              <a:t>7</a:t>
            </a:fld>
            <a:endParaRPr lang="en-US" sz="105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3829051" y="4733415"/>
            <a:ext cx="4862799" cy="253916"/>
          </a:xfrm>
          <a:prstGeom prst="rect">
            <a:avLst/>
          </a:prstGeom>
          <a:noFill/>
        </p:spPr>
        <p:txBody>
          <a:bodyPr wrap="square" rtlCol="0">
            <a:spAutoFit/>
          </a:bodyPr>
          <a:lstStyle/>
          <a:p>
            <a:pPr algn="r"/>
            <a:r>
              <a:rPr lang="en-US" sz="105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38302" y="137161"/>
            <a:ext cx="8867394" cy="562448"/>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315757" y="292840"/>
            <a:ext cx="8346263" cy="334593"/>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1800" dirty="0">
                <a:solidFill>
                  <a:schemeClr val="tx1"/>
                </a:solidFill>
                <a:latin typeface="Oswald" panose="02000503000000000000" pitchFamily="2" charset="0"/>
              </a:rPr>
              <a:t>SNUG Participants </a:t>
            </a:r>
          </a:p>
          <a:p>
            <a:endParaRPr lang="en-US" sz="1800" dirty="0">
              <a:solidFill>
                <a:schemeClr val="tx1"/>
              </a:solidFill>
              <a:latin typeface="Oswald" panose="02000503000000000000" pitchFamily="2" charset="0"/>
            </a:endParaRPr>
          </a:p>
        </p:txBody>
      </p:sp>
      <p:sp>
        <p:nvSpPr>
          <p:cNvPr id="2" name="Google Shape;492;p29">
            <a:extLst>
              <a:ext uri="{FF2B5EF4-FFF2-40B4-BE49-F238E27FC236}">
                <a16:creationId xmlns:a16="http://schemas.microsoft.com/office/drawing/2014/main" id="{FD01DC8F-F640-3825-BB56-C2526A3ED998}"/>
              </a:ext>
            </a:extLst>
          </p:cNvPr>
          <p:cNvSpPr txBox="1"/>
          <p:nvPr/>
        </p:nvSpPr>
        <p:spPr>
          <a:xfrm>
            <a:off x="252519" y="675926"/>
            <a:ext cx="8753177" cy="4172907"/>
          </a:xfrm>
          <a:prstGeom prst="rect">
            <a:avLst/>
          </a:prstGeom>
          <a:noFill/>
          <a:ln>
            <a:noFill/>
          </a:ln>
        </p:spPr>
        <p:txBody>
          <a:bodyPr spcFirstLastPara="1" wrap="square" lIns="68569" tIns="34275" rIns="68569" bIns="34275" numCol="2" spcCol="457200" anchor="t" anchorCtr="0">
            <a:spAutoFit/>
          </a:bodyPr>
          <a:lstStyle/>
          <a:p>
            <a:pPr marL="9525" marR="3810"/>
            <a:endParaRPr lang="en-US" sz="1500" dirty="0"/>
          </a:p>
          <a:p>
            <a:pPr marL="9525" marR="3810"/>
            <a:r>
              <a:rPr lang="en-US" sz="1500" dirty="0">
                <a:latin typeface="Arial" panose="020B0604020202020204" pitchFamily="34" charset="0"/>
                <a:cs typeface="Arial" panose="020B0604020202020204" pitchFamily="34" charset="0"/>
              </a:rPr>
              <a:t>By engaging with the highest risk youth, SNUG provides young people who are disconnected from their families, schools and communities with positive role models, healthy relationships and hope for a future without violence.  </a:t>
            </a:r>
          </a:p>
          <a:p>
            <a:pPr marL="9525" marR="3810"/>
            <a:endParaRPr lang="en-US" sz="1500" dirty="0">
              <a:latin typeface="Arial" panose="020B0604020202020204" pitchFamily="34" charset="0"/>
              <a:cs typeface="Arial" panose="020B0604020202020204" pitchFamily="34" charset="0"/>
            </a:endParaRPr>
          </a:p>
          <a:p>
            <a:pPr marL="9525" marR="3810"/>
            <a:r>
              <a:rPr lang="en-US" sz="1500" dirty="0">
                <a:latin typeface="Arial" panose="020B0604020202020204" pitchFamily="34" charset="0"/>
                <a:cs typeface="Arial" panose="020B0604020202020204" pitchFamily="34" charset="0"/>
              </a:rPr>
              <a:t>Outreach workers take participants to events and places they have never had the opportunity to see. They connect them with resources such as educational institutions and job training services – to help break patterns of violence. They also connect participants, as well as their friends and families, to SNUG case management and mental health services. </a:t>
            </a:r>
            <a:endParaRPr lang="en-US" sz="1500" dirty="0">
              <a:latin typeface="Arial" panose="020B0604020202020204" pitchFamily="34" charset="0"/>
              <a:ea typeface="Arial"/>
              <a:cs typeface="Arial" panose="020B0604020202020204" pitchFamily="34" charset="0"/>
              <a:sym typeface="Arial"/>
            </a:endParaRPr>
          </a:p>
          <a:p>
            <a:pPr marL="9525" marR="3810">
              <a:spcBef>
                <a:spcPts val="1388"/>
              </a:spcBef>
              <a:buClr>
                <a:srgbClr val="002D73"/>
              </a:buClr>
              <a:buSzPts val="2400"/>
            </a:pPr>
            <a:r>
              <a:rPr lang="en-US" sz="1500" dirty="0">
                <a:latin typeface="Arial" panose="020B0604020202020204" pitchFamily="34" charset="0"/>
                <a:ea typeface="Arial"/>
                <a:cs typeface="Arial" panose="020B0604020202020204" pitchFamily="34" charset="0"/>
                <a:sym typeface="Arial"/>
              </a:rPr>
              <a:t>SNUG participants are required to meet at least 4 of the criteria below: </a:t>
            </a:r>
          </a:p>
          <a:p>
            <a:pPr marL="266700" marR="3810" indent="-257175">
              <a:spcBef>
                <a:spcPts val="1388"/>
              </a:spcBef>
              <a:buClr>
                <a:srgbClr val="002D73"/>
              </a:buClr>
              <a:buSzPts val="2400"/>
              <a:buFont typeface="Arial"/>
              <a:buChar char="•"/>
            </a:pPr>
            <a:r>
              <a:rPr lang="en-US" sz="1500" dirty="0">
                <a:latin typeface="Arial" panose="020B0604020202020204" pitchFamily="34" charset="0"/>
                <a:ea typeface="Arial"/>
                <a:cs typeface="Arial" panose="020B0604020202020204" pitchFamily="34" charset="0"/>
                <a:sym typeface="Arial"/>
              </a:rPr>
              <a:t>14-25 years of age </a:t>
            </a:r>
          </a:p>
          <a:p>
            <a:pPr marL="266700" marR="3810" indent="-257175">
              <a:spcBef>
                <a:spcPts val="1388"/>
              </a:spcBef>
              <a:buClr>
                <a:srgbClr val="002D73"/>
              </a:buClr>
              <a:buSzPts val="2400"/>
              <a:buFont typeface="Arial"/>
              <a:buChar char="•"/>
            </a:pPr>
            <a:r>
              <a:rPr lang="en-US" sz="1500" dirty="0">
                <a:latin typeface="Arial" panose="020B0604020202020204" pitchFamily="34" charset="0"/>
                <a:ea typeface="Arial"/>
                <a:cs typeface="Arial" panose="020B0604020202020204" pitchFamily="34" charset="0"/>
                <a:sym typeface="Arial"/>
              </a:rPr>
              <a:t>Active in a street organization</a:t>
            </a:r>
            <a:endParaRPr lang="en-US" sz="1500" dirty="0">
              <a:latin typeface="Arial" panose="020B0604020202020204" pitchFamily="34" charset="0"/>
              <a:cs typeface="Arial" panose="020B0604020202020204" pitchFamily="34" charset="0"/>
            </a:endParaRPr>
          </a:p>
          <a:p>
            <a:pPr marL="266700" marR="3810" indent="-257175">
              <a:spcBef>
                <a:spcPts val="1388"/>
              </a:spcBef>
              <a:buClr>
                <a:srgbClr val="002D73"/>
              </a:buClr>
              <a:buSzPts val="2400"/>
              <a:buFont typeface="Arial"/>
              <a:buChar char="•"/>
            </a:pPr>
            <a:r>
              <a:rPr lang="en-US" sz="1500" dirty="0">
                <a:latin typeface="Arial" panose="020B0604020202020204" pitchFamily="34" charset="0"/>
                <a:ea typeface="Arial"/>
                <a:cs typeface="Arial" panose="020B0604020202020204" pitchFamily="34" charset="0"/>
                <a:sym typeface="Arial"/>
              </a:rPr>
              <a:t>History of violence </a:t>
            </a:r>
            <a:endParaRPr lang="en-US" sz="1500" dirty="0">
              <a:latin typeface="Arial" panose="020B0604020202020204" pitchFamily="34" charset="0"/>
              <a:cs typeface="Arial" panose="020B0604020202020204" pitchFamily="34" charset="0"/>
            </a:endParaRPr>
          </a:p>
          <a:p>
            <a:pPr marL="266700" marR="3810" indent="-257175">
              <a:spcBef>
                <a:spcPts val="1388"/>
              </a:spcBef>
              <a:buClr>
                <a:srgbClr val="002D73"/>
              </a:buClr>
              <a:buSzPts val="2400"/>
              <a:buFont typeface="Arial"/>
              <a:buChar char="•"/>
            </a:pPr>
            <a:r>
              <a:rPr lang="en-US" sz="1500" dirty="0">
                <a:latin typeface="Arial" panose="020B0604020202020204" pitchFamily="34" charset="0"/>
                <a:ea typeface="Arial"/>
                <a:cs typeface="Arial" panose="020B0604020202020204" pitchFamily="34" charset="0"/>
                <a:sym typeface="Arial"/>
              </a:rPr>
              <a:t>Engaged in high-risk activity</a:t>
            </a:r>
            <a:endParaRPr lang="en-US" sz="1500" dirty="0">
              <a:latin typeface="Arial" panose="020B0604020202020204" pitchFamily="34" charset="0"/>
              <a:cs typeface="Arial" panose="020B0604020202020204" pitchFamily="34" charset="0"/>
            </a:endParaRPr>
          </a:p>
          <a:p>
            <a:pPr marL="266700" marR="3810" indent="-257175">
              <a:spcBef>
                <a:spcPts val="1388"/>
              </a:spcBef>
              <a:buClr>
                <a:srgbClr val="002D73"/>
              </a:buClr>
              <a:buSzPts val="2400"/>
              <a:buFont typeface="Arial"/>
              <a:buChar char="•"/>
            </a:pPr>
            <a:r>
              <a:rPr lang="en-US" sz="1500" dirty="0">
                <a:latin typeface="Arial" panose="020B0604020202020204" pitchFamily="34" charset="0"/>
                <a:ea typeface="Arial"/>
                <a:cs typeface="Arial" panose="020B0604020202020204" pitchFamily="34" charset="0"/>
                <a:sym typeface="Arial"/>
              </a:rPr>
              <a:t>Weapons carrier </a:t>
            </a:r>
            <a:r>
              <a:rPr lang="en-US" sz="1500" i="1" dirty="0">
                <a:highlight>
                  <a:srgbClr val="FFFF00"/>
                </a:highlight>
                <a:latin typeface="Arial" panose="020B0604020202020204" pitchFamily="34" charset="0"/>
                <a:ea typeface="Arial"/>
                <a:cs typeface="Arial" panose="020B0604020202020204" pitchFamily="34" charset="0"/>
                <a:sym typeface="Arial"/>
              </a:rPr>
              <a:t>*if someone is a weapons carrier, they are not required to meet any other criteria*</a:t>
            </a:r>
            <a:endParaRPr lang="en-US" sz="1500" i="1" dirty="0">
              <a:highlight>
                <a:srgbClr val="FFFF00"/>
              </a:highlight>
              <a:latin typeface="Arial" panose="020B0604020202020204" pitchFamily="34" charset="0"/>
              <a:cs typeface="Arial" panose="020B0604020202020204" pitchFamily="34" charset="0"/>
            </a:endParaRPr>
          </a:p>
          <a:p>
            <a:pPr marL="266700" marR="3810" indent="-257175">
              <a:spcBef>
                <a:spcPts val="1388"/>
              </a:spcBef>
              <a:buClr>
                <a:srgbClr val="002D73"/>
              </a:buClr>
              <a:buSzPts val="2400"/>
              <a:buFont typeface="Arial"/>
              <a:buChar char="•"/>
            </a:pPr>
            <a:r>
              <a:rPr lang="en-US" sz="1500" dirty="0">
                <a:latin typeface="Arial" panose="020B0604020202020204" pitchFamily="34" charset="0"/>
                <a:ea typeface="Arial"/>
                <a:cs typeface="Arial" panose="020B0604020202020204" pitchFamily="34" charset="0"/>
                <a:sym typeface="Arial"/>
              </a:rPr>
              <a:t>Recently shot, or have a family member who has been shot within last 6 months</a:t>
            </a:r>
            <a:endParaRPr lang="en-US" sz="2700" b="1" dirty="0">
              <a:solidFill>
                <a:srgbClr val="002D73"/>
              </a:solidFill>
              <a:latin typeface="Arial" panose="020B0604020202020204" pitchFamily="34" charset="0"/>
              <a:ea typeface="Arial"/>
              <a:cs typeface="Arial" panose="020B0604020202020204" pitchFamily="34" charset="0"/>
              <a:sym typeface="Arial"/>
            </a:endParaRPr>
          </a:p>
          <a:p>
            <a:pPr marL="266700" marR="3810" indent="-257175">
              <a:spcBef>
                <a:spcPts val="1388"/>
              </a:spcBef>
              <a:buClr>
                <a:srgbClr val="002D73"/>
              </a:buClr>
              <a:buSzPts val="2400"/>
              <a:buFont typeface="Arial"/>
              <a:buChar char="•"/>
            </a:pPr>
            <a:r>
              <a:rPr lang="en-US" sz="1500" dirty="0">
                <a:latin typeface="Arial" panose="020B0604020202020204" pitchFamily="34" charset="0"/>
                <a:ea typeface="Arial"/>
                <a:cs typeface="Arial" panose="020B0604020202020204" pitchFamily="34" charset="0"/>
                <a:sym typeface="Arial"/>
              </a:rPr>
              <a:t>Recently released from prison</a:t>
            </a:r>
          </a:p>
        </p:txBody>
      </p:sp>
    </p:spTree>
    <p:extLst>
      <p:ext uri="{BB962C8B-B14F-4D97-AF65-F5344CB8AC3E}">
        <p14:creationId xmlns:p14="http://schemas.microsoft.com/office/powerpoint/2010/main" val="3649882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9144000" cy="51435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38303" y="137160"/>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943890"/>
            <a:ext cx="8718473" cy="32332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7199" indent="-285750">
              <a:lnSpc>
                <a:spcPts val="1950"/>
              </a:lnSpc>
              <a:spcAft>
                <a:spcPts val="450"/>
              </a:spcAft>
              <a:buClr>
                <a:srgbClr val="154973"/>
              </a:buClr>
              <a:buSzPts val="1400"/>
            </a:pPr>
            <a:r>
              <a:rPr lang="en-US" sz="1500" dirty="0">
                <a:latin typeface="Arial" panose="020B0604020202020204" pitchFamily="34" charset="0"/>
                <a:cs typeface="Arial" panose="020B0604020202020204" pitchFamily="34" charset="0"/>
              </a:rPr>
              <a:t>Outreach workers leverage their ties within the community and respond to shootings to prevent retaliation, detect conflicts and resolve them peacefully before they lead to additional violence.</a:t>
            </a:r>
          </a:p>
          <a:p>
            <a:pPr marL="537199" indent="-285750">
              <a:lnSpc>
                <a:spcPts val="1950"/>
              </a:lnSpc>
              <a:spcAft>
                <a:spcPts val="450"/>
              </a:spcAft>
              <a:buClr>
                <a:srgbClr val="154973"/>
              </a:buClr>
              <a:buSzPts val="1400"/>
            </a:pPr>
            <a:r>
              <a:rPr lang="en-US" sz="1500" dirty="0">
                <a:latin typeface="Arial" panose="020B0604020202020204" pitchFamily="34" charset="0"/>
                <a:cs typeface="Arial" panose="020B0604020202020204" pitchFamily="34" charset="0"/>
              </a:rPr>
              <a:t>SNUG personnel are notified by members of the community or law enforcement contacts when shootings involving injuries occur so that they can respond to address any retaliatory plans that might be formulating.</a:t>
            </a:r>
          </a:p>
          <a:p>
            <a:pPr marL="537199" indent="-285750">
              <a:lnSpc>
                <a:spcPts val="1950"/>
              </a:lnSpc>
              <a:spcAft>
                <a:spcPts val="450"/>
              </a:spcAft>
              <a:buClr>
                <a:srgbClr val="154973"/>
              </a:buClr>
              <a:buSzPts val="1400"/>
            </a:pPr>
            <a:r>
              <a:rPr lang="en-US" sz="1500" dirty="0">
                <a:latin typeface="Arial" panose="020B0604020202020204" pitchFamily="34" charset="0"/>
                <a:cs typeface="Arial" panose="020B0604020202020204" pitchFamily="34" charset="0"/>
              </a:rPr>
              <a:t>Anytime a shooting involving injury occurs in a SNUG target area, SNUG Outreach and Social Work teams respond to the shooting scene and the hospital to begin work on ending the cycle of gun violence.</a:t>
            </a:r>
          </a:p>
          <a:p>
            <a:pPr marL="537199" indent="-285750">
              <a:lnSpc>
                <a:spcPts val="1950"/>
              </a:lnSpc>
              <a:spcAft>
                <a:spcPts val="450"/>
              </a:spcAft>
              <a:buClr>
                <a:srgbClr val="154973"/>
              </a:buClr>
              <a:buSzPts val="1400"/>
            </a:pPr>
            <a:r>
              <a:rPr lang="en-US" sz="1500" dirty="0">
                <a:latin typeface="Arial" panose="020B0604020202020204" pitchFamily="34" charset="0"/>
                <a:cs typeface="Arial" panose="020B0604020202020204" pitchFamily="34" charset="0"/>
              </a:rPr>
              <a:t>SNUG’s presence at the hospital ER has been instrumental in stopping further violence and settling things down.</a:t>
            </a:r>
          </a:p>
          <a:p>
            <a:pPr marL="251449" indent="0">
              <a:lnSpc>
                <a:spcPts val="1950"/>
              </a:lnSpc>
              <a:spcAft>
                <a:spcPts val="450"/>
              </a:spcAft>
              <a:buClr>
                <a:srgbClr val="154973"/>
              </a:buClr>
              <a:buSzPts val="1400"/>
              <a:buNone/>
            </a:pPr>
            <a:endParaRPr lang="en-US" sz="1500" dirty="0">
              <a:latin typeface="Arial" panose="020B0604020202020204" pitchFamily="34" charset="0"/>
              <a:cs typeface="Arial" panose="020B0604020202020204" pitchFamily="34" charset="0"/>
            </a:endParaRPr>
          </a:p>
          <a:p>
            <a:pPr marL="251449" indent="0">
              <a:lnSpc>
                <a:spcPts val="1950"/>
              </a:lnSpc>
              <a:spcBef>
                <a:spcPts val="600"/>
              </a:spcBef>
              <a:spcAft>
                <a:spcPts val="450"/>
              </a:spcAft>
              <a:buClr>
                <a:srgbClr val="154973"/>
              </a:buClr>
              <a:buSzPts val="1400"/>
              <a:buNone/>
            </a:pPr>
            <a:endParaRPr lang="en-US" sz="15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8385652" y="4735789"/>
            <a:ext cx="527797" cy="226088"/>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050">
                <a:solidFill>
                  <a:schemeClr val="tx1"/>
                </a:solidFill>
              </a:rPr>
              <a:pPr/>
              <a:t>8</a:t>
            </a:fld>
            <a:endParaRPr lang="en-US" sz="105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3829051" y="4733415"/>
            <a:ext cx="4862799" cy="253916"/>
          </a:xfrm>
          <a:prstGeom prst="rect">
            <a:avLst/>
          </a:prstGeom>
          <a:noFill/>
        </p:spPr>
        <p:txBody>
          <a:bodyPr wrap="square" rtlCol="0">
            <a:spAutoFit/>
          </a:bodyPr>
          <a:lstStyle/>
          <a:p>
            <a:pPr algn="r"/>
            <a:r>
              <a:rPr lang="en-US" sz="105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38302" y="137161"/>
            <a:ext cx="8867394" cy="562448"/>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315757" y="292840"/>
            <a:ext cx="8346263" cy="334593"/>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1800" dirty="0">
                <a:solidFill>
                  <a:schemeClr val="tx1"/>
                </a:solidFill>
                <a:latin typeface="Oswald" panose="02000503000000000000" pitchFamily="2" charset="0"/>
              </a:rPr>
              <a:t>Conflict Mediations</a:t>
            </a:r>
          </a:p>
        </p:txBody>
      </p:sp>
    </p:spTree>
    <p:extLst>
      <p:ext uri="{BB962C8B-B14F-4D97-AF65-F5344CB8AC3E}">
        <p14:creationId xmlns:p14="http://schemas.microsoft.com/office/powerpoint/2010/main" val="722252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9144000" cy="51435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38303" y="137160"/>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943890"/>
            <a:ext cx="8718473" cy="32332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7199" indent="-285750">
              <a:lnSpc>
                <a:spcPts val="1950"/>
              </a:lnSpc>
              <a:spcAft>
                <a:spcPts val="450"/>
              </a:spcAft>
              <a:buClr>
                <a:srgbClr val="154973"/>
              </a:buClr>
              <a:buSzPts val="1400"/>
            </a:pPr>
            <a:r>
              <a:rPr lang="en-US" sz="1500" dirty="0">
                <a:latin typeface="Arial" panose="020B0604020202020204" pitchFamily="34" charset="0"/>
                <a:cs typeface="Arial" panose="020B0604020202020204" pitchFamily="34" charset="0"/>
              </a:rPr>
              <a:t>The goal of SNUG outreach is to change behaviors, attitudes and social norms related to gun violence by using credible messengers to deliver those key messages to both the highest-risk and the community at large.</a:t>
            </a:r>
          </a:p>
          <a:p>
            <a:pPr marL="537199" indent="-285750">
              <a:lnSpc>
                <a:spcPts val="1950"/>
              </a:lnSpc>
              <a:spcAft>
                <a:spcPts val="450"/>
              </a:spcAft>
              <a:buClr>
                <a:srgbClr val="154973"/>
              </a:buClr>
              <a:buSzPts val="1400"/>
            </a:pPr>
            <a:r>
              <a:rPr lang="en-US" sz="1500" dirty="0">
                <a:latin typeface="Arial" panose="020B0604020202020204" pitchFamily="34" charset="0"/>
                <a:cs typeface="Arial" panose="020B0604020202020204" pitchFamily="34" charset="0"/>
              </a:rPr>
              <a:t>SNUG Outreach teams engage residents, religious leaders and law enforcement to change social norms and behaviors that perpetuate violence. </a:t>
            </a:r>
          </a:p>
          <a:p>
            <a:pPr marL="537199" indent="-285750">
              <a:lnSpc>
                <a:spcPts val="1950"/>
              </a:lnSpc>
              <a:spcAft>
                <a:spcPts val="450"/>
              </a:spcAft>
              <a:buClr>
                <a:srgbClr val="154973"/>
              </a:buClr>
              <a:buSzPts val="1400"/>
            </a:pPr>
            <a:r>
              <a:rPr lang="en-US" sz="1500" dirty="0">
                <a:latin typeface="Arial" panose="020B0604020202020204" pitchFamily="34" charset="0"/>
                <a:cs typeface="Arial" panose="020B0604020202020204" pitchFamily="34" charset="0"/>
              </a:rPr>
              <a:t>Street outreach workers work with neighborhood organizations and other community groups to organize events and public education activities that stand against gun violence. </a:t>
            </a:r>
          </a:p>
          <a:p>
            <a:pPr marL="251449" indent="0">
              <a:lnSpc>
                <a:spcPts val="1950"/>
              </a:lnSpc>
              <a:spcAft>
                <a:spcPts val="450"/>
              </a:spcAft>
              <a:buClr>
                <a:srgbClr val="154973"/>
              </a:buClr>
              <a:buSzPts val="1400"/>
              <a:buNone/>
            </a:pPr>
            <a:endParaRPr lang="en-US" sz="1500" dirty="0">
              <a:latin typeface="Arial" panose="020B0604020202020204" pitchFamily="34" charset="0"/>
              <a:cs typeface="Arial" panose="020B0604020202020204" pitchFamily="34" charset="0"/>
            </a:endParaRPr>
          </a:p>
          <a:p>
            <a:pPr marL="251449" indent="0">
              <a:lnSpc>
                <a:spcPts val="1950"/>
              </a:lnSpc>
              <a:spcBef>
                <a:spcPts val="600"/>
              </a:spcBef>
              <a:spcAft>
                <a:spcPts val="450"/>
              </a:spcAft>
              <a:buClr>
                <a:srgbClr val="154973"/>
              </a:buClr>
              <a:buSzPts val="1400"/>
              <a:buNone/>
            </a:pPr>
            <a:endParaRPr lang="en-US" sz="15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8385652" y="4735789"/>
            <a:ext cx="527797" cy="226088"/>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050">
                <a:solidFill>
                  <a:schemeClr val="tx1"/>
                </a:solidFill>
              </a:rPr>
              <a:pPr/>
              <a:t>9</a:t>
            </a:fld>
            <a:endParaRPr lang="en-US" sz="105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3829051" y="4733415"/>
            <a:ext cx="4862799" cy="253916"/>
          </a:xfrm>
          <a:prstGeom prst="rect">
            <a:avLst/>
          </a:prstGeom>
          <a:noFill/>
        </p:spPr>
        <p:txBody>
          <a:bodyPr wrap="square" rtlCol="0">
            <a:spAutoFit/>
          </a:bodyPr>
          <a:lstStyle/>
          <a:p>
            <a:pPr algn="r"/>
            <a:r>
              <a:rPr lang="en-US" sz="105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38302" y="137161"/>
            <a:ext cx="8867394" cy="562448"/>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315757" y="292840"/>
            <a:ext cx="8346263" cy="334593"/>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1800" dirty="0">
                <a:solidFill>
                  <a:schemeClr val="tx1"/>
                </a:solidFill>
                <a:latin typeface="Oswald" panose="02000503000000000000" pitchFamily="2" charset="0"/>
              </a:rPr>
              <a:t>Community Engagement &amp; Shooting Responses</a:t>
            </a:r>
          </a:p>
          <a:p>
            <a:endParaRPr lang="en-US" sz="1800" dirty="0">
              <a:solidFill>
                <a:schemeClr val="tx1"/>
              </a:solidFill>
              <a:latin typeface="Oswald" panose="02000503000000000000" pitchFamily="2" charset="0"/>
            </a:endParaRPr>
          </a:p>
        </p:txBody>
      </p:sp>
    </p:spTree>
    <p:extLst>
      <p:ext uri="{BB962C8B-B14F-4D97-AF65-F5344CB8AC3E}">
        <p14:creationId xmlns:p14="http://schemas.microsoft.com/office/powerpoint/2010/main" val="602451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9144000" cy="51435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38303" y="137160"/>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875602"/>
            <a:ext cx="8718473" cy="32332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1449" indent="0">
              <a:lnSpc>
                <a:spcPct val="100000"/>
              </a:lnSpc>
              <a:spcAft>
                <a:spcPts val="450"/>
              </a:spcAft>
              <a:buClr>
                <a:srgbClr val="154973"/>
              </a:buClr>
              <a:buSzPts val="1400"/>
              <a:buNone/>
            </a:pPr>
            <a:r>
              <a:rPr lang="en-US" sz="1200" b="1" dirty="0">
                <a:solidFill>
                  <a:srgbClr val="5D7E95"/>
                </a:solidFill>
                <a:latin typeface="Arial" panose="020B0604020202020204" pitchFamily="34" charset="0"/>
                <a:cs typeface="Arial" panose="020B0604020202020204" pitchFamily="34" charset="0"/>
              </a:rPr>
              <a:t>In each city, the SNUG Program Manager, Police Liaison, and Crime Analyst meet at least once per month to discuss:</a:t>
            </a:r>
          </a:p>
          <a:p>
            <a:pPr marL="537199" indent="-285750">
              <a:lnSpc>
                <a:spcPct val="100000"/>
              </a:lnSpc>
              <a:spcAft>
                <a:spcPts val="450"/>
              </a:spcAft>
              <a:buClr>
                <a:srgbClr val="154973"/>
              </a:buClr>
              <a:buSzPts val="1400"/>
            </a:pPr>
            <a:r>
              <a:rPr lang="en-US" sz="1200" dirty="0">
                <a:latin typeface="Arial" panose="020B0604020202020204" pitchFamily="34" charset="0"/>
                <a:cs typeface="Arial" panose="020B0604020202020204" pitchFamily="34" charset="0"/>
              </a:rPr>
              <a:t>Shootings within or related to the SNUG target area</a:t>
            </a:r>
          </a:p>
          <a:p>
            <a:pPr marL="537199" indent="-285750">
              <a:lnSpc>
                <a:spcPct val="100000"/>
              </a:lnSpc>
              <a:spcAft>
                <a:spcPts val="450"/>
              </a:spcAft>
              <a:buClr>
                <a:srgbClr val="154973"/>
              </a:buClr>
              <a:buSzPts val="1400"/>
            </a:pPr>
            <a:r>
              <a:rPr lang="en-US" sz="1200" dirty="0">
                <a:latin typeface="Arial" panose="020B0604020202020204" pitchFamily="34" charset="0"/>
                <a:cs typeface="Arial" panose="020B0604020202020204" pitchFamily="34" charset="0"/>
              </a:rPr>
              <a:t>Information received by police about potential high-risk participants (one-direction information sharing; SNUG does not provide information to police)</a:t>
            </a:r>
          </a:p>
          <a:p>
            <a:pPr marL="537199" indent="-285750">
              <a:lnSpc>
                <a:spcPct val="100000"/>
              </a:lnSpc>
              <a:spcAft>
                <a:spcPts val="450"/>
              </a:spcAft>
              <a:buClr>
                <a:srgbClr val="154973"/>
              </a:buClr>
              <a:buSzPts val="1400"/>
            </a:pPr>
            <a:r>
              <a:rPr lang="en-US" sz="1200" dirty="0">
                <a:latin typeface="Arial" panose="020B0604020202020204" pitchFamily="34" charset="0"/>
                <a:cs typeface="Arial" panose="020B0604020202020204" pitchFamily="34" charset="0"/>
              </a:rPr>
              <a:t>Discuss potential gang problems that may arise in public areas like schools, train stations, malls, etc. which allows SNUG to have a presence in those areas and prevent incidents from occurring </a:t>
            </a:r>
          </a:p>
          <a:p>
            <a:pPr marL="251449" indent="0">
              <a:lnSpc>
                <a:spcPct val="100000"/>
              </a:lnSpc>
              <a:spcAft>
                <a:spcPts val="450"/>
              </a:spcAft>
              <a:buClr>
                <a:srgbClr val="154973"/>
              </a:buClr>
              <a:buSzPts val="1400"/>
              <a:buNone/>
            </a:pPr>
            <a:r>
              <a:rPr lang="en-US" sz="1200" b="1" dirty="0">
                <a:solidFill>
                  <a:srgbClr val="5D7E95"/>
                </a:solidFill>
                <a:latin typeface="Arial" panose="020B0604020202020204" pitchFamily="34" charset="0"/>
                <a:cs typeface="Arial" panose="020B0604020202020204" pitchFamily="34" charset="0"/>
              </a:rPr>
              <a:t>Importance of SNUG’s credibility in the community: </a:t>
            </a:r>
          </a:p>
          <a:p>
            <a:pPr marL="537199" indent="-285750">
              <a:lnSpc>
                <a:spcPct val="100000"/>
              </a:lnSpc>
              <a:spcAft>
                <a:spcPts val="450"/>
              </a:spcAft>
              <a:buClr>
                <a:srgbClr val="154973"/>
              </a:buClr>
              <a:buSzPts val="1400"/>
            </a:pPr>
            <a:r>
              <a:rPr lang="en-US" sz="1200" dirty="0">
                <a:latin typeface="Arial" panose="020B0604020202020204" pitchFamily="34" charset="0"/>
                <a:cs typeface="Arial" panose="020B0604020202020204" pitchFamily="34" charset="0"/>
              </a:rPr>
              <a:t>SNUG members should not be seen as working with police</a:t>
            </a:r>
          </a:p>
          <a:p>
            <a:pPr marL="537199" indent="-285750">
              <a:lnSpc>
                <a:spcPct val="100000"/>
              </a:lnSpc>
              <a:spcAft>
                <a:spcPts val="450"/>
              </a:spcAft>
              <a:buClr>
                <a:srgbClr val="154973"/>
              </a:buClr>
              <a:buSzPts val="1400"/>
            </a:pPr>
            <a:r>
              <a:rPr lang="en-US" sz="1200" dirty="0">
                <a:latin typeface="Arial" panose="020B0604020202020204" pitchFamily="34" charset="0"/>
                <a:cs typeface="Arial" panose="020B0604020202020204" pitchFamily="34" charset="0"/>
              </a:rPr>
              <a:t>The credibility of the outreach team is imperative to working closely with the highest-risk individuals</a:t>
            </a:r>
          </a:p>
          <a:p>
            <a:pPr marL="537199" indent="-285750">
              <a:lnSpc>
                <a:spcPct val="100000"/>
              </a:lnSpc>
              <a:spcAft>
                <a:spcPts val="450"/>
              </a:spcAft>
              <a:buClr>
                <a:srgbClr val="154973"/>
              </a:buClr>
              <a:buSzPts val="1400"/>
            </a:pPr>
            <a:r>
              <a:rPr lang="en-US" sz="1200" dirty="0">
                <a:latin typeface="Arial" panose="020B0604020202020204" pitchFamily="34" charset="0"/>
                <a:cs typeface="Arial" panose="020B0604020202020204" pitchFamily="34" charset="0"/>
              </a:rPr>
              <a:t>Only the program manager interacts with police </a:t>
            </a:r>
          </a:p>
          <a:p>
            <a:pPr marL="537199" indent="-285750">
              <a:lnSpc>
                <a:spcPct val="100000"/>
              </a:lnSpc>
              <a:spcAft>
                <a:spcPts val="450"/>
              </a:spcAft>
              <a:buClr>
                <a:srgbClr val="154973"/>
              </a:buClr>
              <a:buSzPts val="1400"/>
            </a:pPr>
            <a:r>
              <a:rPr lang="en-US" sz="1200" dirty="0">
                <a:latin typeface="Arial" panose="020B0604020202020204" pitchFamily="34" charset="0"/>
                <a:cs typeface="Arial" panose="020B0604020202020204" pitchFamily="34" charset="0"/>
              </a:rPr>
              <a:t>Police interaction with SNUG staff should look like an interaction with any citizen of that city (no special treatment)</a:t>
            </a:r>
          </a:p>
          <a:p>
            <a:pPr marL="537199" indent="-285750">
              <a:lnSpc>
                <a:spcPts val="1950"/>
              </a:lnSpc>
              <a:spcAft>
                <a:spcPts val="450"/>
              </a:spcAft>
              <a:buClr>
                <a:srgbClr val="154973"/>
              </a:buClr>
              <a:buSzPts val="1400"/>
            </a:pPr>
            <a:endParaRPr lang="en-US" sz="1200" dirty="0">
              <a:latin typeface="Arial" panose="020B0604020202020204" pitchFamily="34" charset="0"/>
              <a:cs typeface="Arial" panose="020B0604020202020204" pitchFamily="34" charset="0"/>
            </a:endParaRPr>
          </a:p>
          <a:p>
            <a:pPr marL="251449" indent="0">
              <a:lnSpc>
                <a:spcPts val="1950"/>
              </a:lnSpc>
              <a:spcBef>
                <a:spcPts val="600"/>
              </a:spcBef>
              <a:spcAft>
                <a:spcPts val="450"/>
              </a:spcAft>
              <a:buClr>
                <a:srgbClr val="154973"/>
              </a:buClr>
              <a:buSzPts val="1400"/>
              <a:buNone/>
            </a:pPr>
            <a:endParaRPr lang="en-US" sz="15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8385652" y="4735789"/>
            <a:ext cx="527797" cy="226088"/>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050">
                <a:solidFill>
                  <a:schemeClr val="tx1"/>
                </a:solidFill>
              </a:rPr>
              <a:pPr/>
              <a:t>10</a:t>
            </a:fld>
            <a:endParaRPr lang="en-US" sz="105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3829051" y="4733415"/>
            <a:ext cx="4862799" cy="253916"/>
          </a:xfrm>
          <a:prstGeom prst="rect">
            <a:avLst/>
          </a:prstGeom>
          <a:noFill/>
        </p:spPr>
        <p:txBody>
          <a:bodyPr wrap="square" rtlCol="0">
            <a:spAutoFit/>
          </a:bodyPr>
          <a:lstStyle/>
          <a:p>
            <a:pPr algn="r"/>
            <a:r>
              <a:rPr lang="en-US" sz="105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38302" y="137161"/>
            <a:ext cx="8867394" cy="562448"/>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315757" y="292840"/>
            <a:ext cx="8346263" cy="334593"/>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1800" dirty="0">
                <a:solidFill>
                  <a:schemeClr val="tx1"/>
                </a:solidFill>
                <a:latin typeface="Oswald" panose="02000503000000000000" pitchFamily="2" charset="0"/>
              </a:rPr>
              <a:t>SNUG/Police Relationship</a:t>
            </a:r>
          </a:p>
          <a:p>
            <a:endParaRPr lang="en-US" sz="1800" dirty="0">
              <a:solidFill>
                <a:schemeClr val="tx1"/>
              </a:solidFill>
              <a:latin typeface="Oswald" panose="02000503000000000000" pitchFamily="2" charset="0"/>
            </a:endParaRPr>
          </a:p>
        </p:txBody>
      </p:sp>
    </p:spTree>
    <p:extLst>
      <p:ext uri="{BB962C8B-B14F-4D97-AF65-F5344CB8AC3E}">
        <p14:creationId xmlns:p14="http://schemas.microsoft.com/office/powerpoint/2010/main" val="2482209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9144000" cy="51435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38303" y="137160"/>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647747"/>
            <a:ext cx="9957432" cy="26059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22899" indent="-171450">
              <a:lnSpc>
                <a:spcPts val="1950"/>
              </a:lnSpc>
              <a:spcAft>
                <a:spcPts val="450"/>
              </a:spcAft>
              <a:buClr>
                <a:srgbClr val="154973"/>
              </a:buClr>
              <a:buSzPts val="1400"/>
            </a:pPr>
            <a:r>
              <a:rPr lang="en-US" sz="1200" dirty="0">
                <a:latin typeface="Arial" panose="020B0604020202020204" pitchFamily="34" charset="0"/>
                <a:cs typeface="Arial" panose="020B0604020202020204" pitchFamily="34" charset="0"/>
              </a:rPr>
              <a:t>Only statewide gun violence prevention outreach program in the country </a:t>
            </a:r>
          </a:p>
          <a:p>
            <a:pPr marL="422899" indent="-171450">
              <a:lnSpc>
                <a:spcPts val="1950"/>
              </a:lnSpc>
              <a:spcAft>
                <a:spcPts val="450"/>
              </a:spcAft>
              <a:buClr>
                <a:srgbClr val="154973"/>
              </a:buClr>
              <a:buSzPts val="1400"/>
            </a:pPr>
            <a:r>
              <a:rPr lang="en-US" sz="1200" dirty="0">
                <a:latin typeface="Arial" panose="020B0604020202020204" pitchFamily="34" charset="0"/>
                <a:cs typeface="Arial" panose="020B0604020202020204" pitchFamily="34" charset="0"/>
              </a:rPr>
              <a:t>Unique relationship with police department:  the police are responsible for notifying the program manager about any shooting in the target area within 2 hours of the incident, monthly check-ins</a:t>
            </a:r>
          </a:p>
          <a:p>
            <a:pPr marL="422899" indent="-171450">
              <a:lnSpc>
                <a:spcPts val="1950"/>
              </a:lnSpc>
              <a:spcAft>
                <a:spcPts val="450"/>
              </a:spcAft>
              <a:buClr>
                <a:srgbClr val="154973"/>
              </a:buClr>
              <a:buSzPts val="1400"/>
            </a:pPr>
            <a:r>
              <a:rPr lang="en-US" sz="1200" dirty="0">
                <a:latin typeface="Arial" panose="020B0604020202020204" pitchFamily="34" charset="0"/>
                <a:cs typeface="Arial" panose="020B0604020202020204" pitchFamily="34" charset="0"/>
              </a:rPr>
              <a:t>Training Program developed in-house and provided by SNUG administrators and site-based staff around the state who have become specialized trainers</a:t>
            </a:r>
          </a:p>
          <a:p>
            <a:pPr marL="422899" indent="-171450">
              <a:lnSpc>
                <a:spcPts val="1950"/>
              </a:lnSpc>
              <a:spcAft>
                <a:spcPts val="450"/>
              </a:spcAft>
              <a:buClr>
                <a:srgbClr val="154973"/>
              </a:buClr>
              <a:buSzPts val="1400"/>
            </a:pPr>
            <a:r>
              <a:rPr lang="en-US" sz="1200" dirty="0">
                <a:latin typeface="Arial" panose="020B0604020202020204" pitchFamily="34" charset="0"/>
                <a:cs typeface="Arial" panose="020B0604020202020204" pitchFamily="34" charset="0"/>
              </a:rPr>
              <a:t>Set up our own computer database for documentation with de-identified data</a:t>
            </a:r>
          </a:p>
          <a:p>
            <a:pPr marL="422899" indent="-171450">
              <a:lnSpc>
                <a:spcPts val="1950"/>
              </a:lnSpc>
              <a:spcAft>
                <a:spcPts val="450"/>
              </a:spcAft>
              <a:buClr>
                <a:srgbClr val="154973"/>
              </a:buClr>
              <a:buSzPts val="1400"/>
            </a:pPr>
            <a:r>
              <a:rPr lang="en-US" sz="1200" dirty="0">
                <a:latin typeface="Arial" panose="020B0604020202020204" pitchFamily="34" charset="0"/>
                <a:cs typeface="Arial" panose="020B0604020202020204" pitchFamily="34" charset="0"/>
              </a:rPr>
              <a:t>Developed oversight by DCJS SNUG Administrators for risk management and risk assessment</a:t>
            </a:r>
          </a:p>
          <a:p>
            <a:pPr marL="422899" indent="-171450">
              <a:lnSpc>
                <a:spcPts val="1950"/>
              </a:lnSpc>
              <a:spcAft>
                <a:spcPts val="450"/>
              </a:spcAft>
              <a:buClr>
                <a:srgbClr val="154973"/>
              </a:buClr>
              <a:buSzPts val="1400"/>
            </a:pPr>
            <a:r>
              <a:rPr lang="en-US" sz="1200" dirty="0">
                <a:latin typeface="Arial" panose="020B0604020202020204" pitchFamily="34" charset="0"/>
                <a:cs typeface="Arial" panose="020B0604020202020204" pitchFamily="34" charset="0"/>
              </a:rPr>
              <a:t>Monthly unannounced on-site visits by SNUG Training Director with each site, to determine fidelity to the training and model</a:t>
            </a:r>
          </a:p>
          <a:p>
            <a:pPr marL="422899" indent="-171450">
              <a:lnSpc>
                <a:spcPts val="1950"/>
              </a:lnSpc>
              <a:spcAft>
                <a:spcPts val="450"/>
              </a:spcAft>
              <a:buClr>
                <a:srgbClr val="154973"/>
              </a:buClr>
              <a:buSzPts val="1400"/>
            </a:pPr>
            <a:r>
              <a:rPr lang="en-US" sz="1200" dirty="0">
                <a:latin typeface="Arial" panose="020B0604020202020204" pitchFamily="34" charset="0"/>
                <a:cs typeface="Arial" panose="020B0604020202020204" pitchFamily="34" charset="0"/>
              </a:rPr>
              <a:t>Monthly check-in calls with outreach supervisors and program managers to discuss shooting numbers and trends</a:t>
            </a:r>
          </a:p>
          <a:p>
            <a:pPr marL="422899" indent="-171450">
              <a:lnSpc>
                <a:spcPts val="1950"/>
              </a:lnSpc>
              <a:spcAft>
                <a:spcPts val="450"/>
              </a:spcAft>
              <a:buClr>
                <a:srgbClr val="154973"/>
              </a:buClr>
              <a:buSzPts val="1400"/>
            </a:pPr>
            <a:r>
              <a:rPr lang="en-US" sz="1200" dirty="0">
                <a:latin typeface="Arial" panose="020B0604020202020204" pitchFamily="34" charset="0"/>
                <a:cs typeface="Arial" panose="020B0604020202020204" pitchFamily="34" charset="0"/>
              </a:rPr>
              <a:t>Social workers embedded at each site to support the SNUG team, program participants, and community members </a:t>
            </a:r>
          </a:p>
          <a:p>
            <a:pPr marL="422899" indent="-171450">
              <a:lnSpc>
                <a:spcPts val="1950"/>
              </a:lnSpc>
              <a:spcAft>
                <a:spcPts val="450"/>
              </a:spcAft>
              <a:buClr>
                <a:srgbClr val="154973"/>
              </a:buClr>
              <a:buSzPts val="1400"/>
            </a:pPr>
            <a:r>
              <a:rPr lang="en-US" sz="1200" dirty="0">
                <a:latin typeface="Arial" panose="020B0604020202020204" pitchFamily="34" charset="0"/>
                <a:cs typeface="Arial" panose="020B0604020202020204" pitchFamily="34" charset="0"/>
              </a:rPr>
              <a:t>Oversite is key to the consistency of the program</a:t>
            </a:r>
          </a:p>
          <a:p>
            <a:pPr marL="251449" indent="0">
              <a:lnSpc>
                <a:spcPts val="1950"/>
              </a:lnSpc>
              <a:spcAft>
                <a:spcPts val="450"/>
              </a:spcAft>
              <a:buClr>
                <a:srgbClr val="154973"/>
              </a:buClr>
              <a:buSzPts val="1400"/>
              <a:buNone/>
            </a:pPr>
            <a:endParaRPr lang="en-US" sz="1500" dirty="0">
              <a:latin typeface="Arial" panose="020B0604020202020204" pitchFamily="34" charset="0"/>
              <a:cs typeface="Arial" panose="020B0604020202020204" pitchFamily="34" charset="0"/>
            </a:endParaRPr>
          </a:p>
          <a:p>
            <a:pPr marL="251449" indent="0">
              <a:lnSpc>
                <a:spcPts val="1950"/>
              </a:lnSpc>
              <a:spcBef>
                <a:spcPts val="600"/>
              </a:spcBef>
              <a:spcAft>
                <a:spcPts val="450"/>
              </a:spcAft>
              <a:buClr>
                <a:srgbClr val="154973"/>
              </a:buClr>
              <a:buSzPts val="1400"/>
              <a:buNone/>
            </a:pPr>
            <a:endParaRPr lang="en-US" sz="15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8385652" y="4735789"/>
            <a:ext cx="527797" cy="226088"/>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050">
                <a:solidFill>
                  <a:schemeClr val="tx1"/>
                </a:solidFill>
              </a:rPr>
              <a:pPr/>
              <a:t>11</a:t>
            </a:fld>
            <a:endParaRPr lang="en-US" sz="105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3829051" y="4733415"/>
            <a:ext cx="4862799" cy="253916"/>
          </a:xfrm>
          <a:prstGeom prst="rect">
            <a:avLst/>
          </a:prstGeom>
          <a:noFill/>
        </p:spPr>
        <p:txBody>
          <a:bodyPr wrap="square" rtlCol="0">
            <a:spAutoFit/>
          </a:bodyPr>
          <a:lstStyle/>
          <a:p>
            <a:pPr algn="r"/>
            <a:r>
              <a:rPr lang="en-US" sz="105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38302" y="137161"/>
            <a:ext cx="8867394" cy="562448"/>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315757" y="292840"/>
            <a:ext cx="8346263" cy="334593"/>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1800" dirty="0">
                <a:solidFill>
                  <a:schemeClr val="tx1"/>
                </a:solidFill>
                <a:latin typeface="Oswald" panose="02000503000000000000" pitchFamily="2" charset="0"/>
              </a:rPr>
              <a:t>How Is SNUG Different From Other Outreach Programs?</a:t>
            </a:r>
          </a:p>
          <a:p>
            <a:endParaRPr lang="en-US" sz="1800" dirty="0">
              <a:solidFill>
                <a:schemeClr val="tx1"/>
              </a:solidFill>
              <a:latin typeface="Oswald" panose="02000503000000000000" pitchFamily="2" charset="0"/>
            </a:endParaRPr>
          </a:p>
        </p:txBody>
      </p:sp>
    </p:spTree>
    <p:extLst>
      <p:ext uri="{BB962C8B-B14F-4D97-AF65-F5344CB8AC3E}">
        <p14:creationId xmlns:p14="http://schemas.microsoft.com/office/powerpoint/2010/main" val="2733119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38303" y="274320"/>
            <a:ext cx="8867394" cy="4869180"/>
          </a:xfrm>
          <a:prstGeom prst="roundRect">
            <a:avLst>
              <a:gd name="adj" fmla="val 3633"/>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Title 1">
            <a:extLst>
              <a:ext uri="{FF2B5EF4-FFF2-40B4-BE49-F238E27FC236}">
                <a16:creationId xmlns:a16="http://schemas.microsoft.com/office/drawing/2014/main" id="{7EEEC95D-8EB3-0846-9B0E-185DCA083121}"/>
              </a:ext>
            </a:extLst>
          </p:cNvPr>
          <p:cNvSpPr txBox="1">
            <a:spLocks/>
          </p:cNvSpPr>
          <p:nvPr/>
        </p:nvSpPr>
        <p:spPr>
          <a:xfrm>
            <a:off x="172591" y="1825184"/>
            <a:ext cx="8798814" cy="1493133"/>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6300"/>
              </a:lnSpc>
            </a:pPr>
            <a:r>
              <a:rPr lang="en-US" sz="4950" b="1" spc="225" dirty="0">
                <a:solidFill>
                  <a:schemeClr val="bg1"/>
                </a:solidFill>
                <a:latin typeface="Oswald" panose="02000503000000000000" pitchFamily="2" charset="0"/>
              </a:rPr>
              <a:t>SNUG Social Work/Case Management</a:t>
            </a:r>
          </a:p>
          <a:p>
            <a:pPr algn="ctr">
              <a:lnSpc>
                <a:spcPts val="6300"/>
              </a:lnSpc>
            </a:pPr>
            <a:endParaRPr lang="en-US" sz="4950" b="1" spc="225" dirty="0">
              <a:solidFill>
                <a:schemeClr val="bg1"/>
              </a:solidFill>
              <a:latin typeface="Oswald" panose="02000503000000000000" pitchFamily="2" charset="0"/>
            </a:endParaRPr>
          </a:p>
        </p:txBody>
      </p:sp>
    </p:spTree>
    <p:extLst>
      <p:ext uri="{BB962C8B-B14F-4D97-AF65-F5344CB8AC3E}">
        <p14:creationId xmlns:p14="http://schemas.microsoft.com/office/powerpoint/2010/main" val="3677347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9144000" cy="51435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38303" y="137160"/>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794600"/>
            <a:ext cx="8718473" cy="32332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500" dirty="0">
                <a:latin typeface="Arial" panose="020B0604020202020204" pitchFamily="34" charset="0"/>
                <a:cs typeface="Arial" panose="020B0604020202020204" pitchFamily="34" charset="0"/>
              </a:rPr>
              <a:t>SNUG SWs and CMs are embedded in SNUG sites to enhance services provided</a:t>
            </a:r>
          </a:p>
          <a:p>
            <a:pPr marL="251449" indent="0">
              <a:lnSpc>
                <a:spcPts val="1950"/>
              </a:lnSpc>
              <a:spcBef>
                <a:spcPts val="600"/>
              </a:spcBef>
              <a:spcAft>
                <a:spcPts val="450"/>
              </a:spcAft>
              <a:buClr>
                <a:srgbClr val="154973"/>
              </a:buClr>
              <a:buSzPts val="1400"/>
              <a:buNone/>
            </a:pPr>
            <a:endParaRPr lang="en-US" sz="15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8385652" y="4735789"/>
            <a:ext cx="527797" cy="226088"/>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050">
                <a:solidFill>
                  <a:schemeClr val="tx1"/>
                </a:solidFill>
              </a:rPr>
              <a:pPr/>
              <a:t>13</a:t>
            </a:fld>
            <a:endParaRPr lang="en-US" sz="105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3829051" y="4733415"/>
            <a:ext cx="4862799" cy="253916"/>
          </a:xfrm>
          <a:prstGeom prst="rect">
            <a:avLst/>
          </a:prstGeom>
          <a:noFill/>
        </p:spPr>
        <p:txBody>
          <a:bodyPr wrap="square" rtlCol="0">
            <a:spAutoFit/>
          </a:bodyPr>
          <a:lstStyle/>
          <a:p>
            <a:pPr algn="r"/>
            <a:r>
              <a:rPr lang="en-US" sz="105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38302" y="137161"/>
            <a:ext cx="8867394" cy="562448"/>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315757" y="292840"/>
            <a:ext cx="8346263" cy="334593"/>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1800" dirty="0">
                <a:solidFill>
                  <a:schemeClr val="tx1"/>
                </a:solidFill>
                <a:latin typeface="Oswald" panose="02000503000000000000" pitchFamily="2" charset="0"/>
              </a:rPr>
              <a:t>SNUG Social Work/Case Management</a:t>
            </a:r>
          </a:p>
          <a:p>
            <a:endParaRPr lang="en-US" sz="1800" dirty="0">
              <a:solidFill>
                <a:schemeClr val="tx1"/>
              </a:solidFill>
              <a:latin typeface="Oswald" panose="02000503000000000000" pitchFamily="2" charset="0"/>
            </a:endParaRPr>
          </a:p>
        </p:txBody>
      </p:sp>
      <p:graphicFrame>
        <p:nvGraphicFramePr>
          <p:cNvPr id="2" name="Diagram 1">
            <a:extLst>
              <a:ext uri="{FF2B5EF4-FFF2-40B4-BE49-F238E27FC236}">
                <a16:creationId xmlns:a16="http://schemas.microsoft.com/office/drawing/2014/main" id="{8EC37400-387C-13BD-C191-FCBAFD4A5296}"/>
              </a:ext>
            </a:extLst>
          </p:cNvPr>
          <p:cNvGraphicFramePr/>
          <p:nvPr>
            <p:extLst>
              <p:ext uri="{D42A27DB-BD31-4B8C-83A1-F6EECF244321}">
                <p14:modId xmlns:p14="http://schemas.microsoft.com/office/powerpoint/2010/main" val="3400479507"/>
              </p:ext>
            </p:extLst>
          </p:nvPr>
        </p:nvGraphicFramePr>
        <p:xfrm>
          <a:off x="255660" y="866776"/>
          <a:ext cx="6428874" cy="42883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Graphic 2" descr="Man">
            <a:extLst>
              <a:ext uri="{FF2B5EF4-FFF2-40B4-BE49-F238E27FC236}">
                <a16:creationId xmlns:a16="http://schemas.microsoft.com/office/drawing/2014/main" id="{85F6FA48-21D3-3F7C-728B-303DC2B4EE5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127197" y="2668054"/>
            <a:ext cx="685800" cy="685800"/>
          </a:xfrm>
          <a:prstGeom prst="rect">
            <a:avLst/>
          </a:prstGeom>
        </p:spPr>
      </p:pic>
    </p:spTree>
    <p:extLst>
      <p:ext uri="{BB962C8B-B14F-4D97-AF65-F5344CB8AC3E}">
        <p14:creationId xmlns:p14="http://schemas.microsoft.com/office/powerpoint/2010/main" val="2778350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9144000" cy="51435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38303" y="137160"/>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0" y="418385"/>
            <a:ext cx="8718473" cy="32332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1449" indent="0">
              <a:lnSpc>
                <a:spcPts val="1950"/>
              </a:lnSpc>
              <a:spcAft>
                <a:spcPts val="450"/>
              </a:spcAft>
              <a:buClr>
                <a:srgbClr val="154973"/>
              </a:buClr>
              <a:buSzPts val="1400"/>
              <a:buNone/>
            </a:pPr>
            <a:endParaRPr lang="en-US" sz="1500" dirty="0">
              <a:latin typeface="Arial" panose="020B0604020202020204" pitchFamily="34" charset="0"/>
              <a:cs typeface="Arial" panose="020B0604020202020204" pitchFamily="34" charset="0"/>
            </a:endParaRPr>
          </a:p>
          <a:p>
            <a:pPr marL="251449" indent="0">
              <a:lnSpc>
                <a:spcPts val="1950"/>
              </a:lnSpc>
              <a:spcAft>
                <a:spcPts val="450"/>
              </a:spcAft>
              <a:buClr>
                <a:srgbClr val="154973"/>
              </a:buClr>
              <a:buSzPts val="1400"/>
              <a:buNone/>
            </a:pPr>
            <a:endParaRPr lang="en-US" sz="1500" dirty="0">
              <a:latin typeface="Arial" panose="020B0604020202020204" pitchFamily="34" charset="0"/>
              <a:cs typeface="Arial" panose="020B0604020202020204" pitchFamily="34" charset="0"/>
            </a:endParaRPr>
          </a:p>
          <a:p>
            <a:pPr marL="251449" indent="0">
              <a:lnSpc>
                <a:spcPts val="1950"/>
              </a:lnSpc>
              <a:spcAft>
                <a:spcPts val="450"/>
              </a:spcAft>
              <a:buClr>
                <a:srgbClr val="154973"/>
              </a:buClr>
              <a:buSzPts val="1400"/>
              <a:buNone/>
            </a:pPr>
            <a:r>
              <a:rPr lang="en-US" sz="1500" b="1" dirty="0">
                <a:latin typeface="Arial" panose="020B0604020202020204" pitchFamily="34" charset="0"/>
                <a:cs typeface="Arial" panose="020B0604020202020204" pitchFamily="34" charset="0"/>
              </a:rPr>
              <a:t>Social Workers</a:t>
            </a:r>
          </a:p>
          <a:p>
            <a:pPr marL="537199" indent="-285750">
              <a:lnSpc>
                <a:spcPts val="1950"/>
              </a:lnSpc>
              <a:spcAft>
                <a:spcPts val="450"/>
              </a:spcAft>
              <a:buClr>
                <a:srgbClr val="154973"/>
              </a:buClr>
              <a:buSzPts val="1400"/>
            </a:pPr>
            <a:r>
              <a:rPr lang="en-US" sz="1500" dirty="0">
                <a:latin typeface="Arial" panose="020B0604020202020204" pitchFamily="34" charset="0"/>
                <a:cs typeface="Arial" panose="020B0604020202020204" pitchFamily="34" charset="0"/>
              </a:rPr>
              <a:t>Provide mental health support and safety-planning/emergency services to those affected by violence</a:t>
            </a:r>
          </a:p>
          <a:p>
            <a:pPr marL="251449" indent="0">
              <a:lnSpc>
                <a:spcPts val="1950"/>
              </a:lnSpc>
              <a:spcAft>
                <a:spcPts val="450"/>
              </a:spcAft>
              <a:buClr>
                <a:srgbClr val="154973"/>
              </a:buClr>
              <a:buSzPts val="1400"/>
              <a:buNone/>
            </a:pPr>
            <a:r>
              <a:rPr lang="en-US" sz="1500" b="1" dirty="0">
                <a:latin typeface="Arial" panose="020B0604020202020204" pitchFamily="34" charset="0"/>
                <a:cs typeface="Arial" panose="020B0604020202020204" pitchFamily="34" charset="0"/>
              </a:rPr>
              <a:t>Case Managers</a:t>
            </a:r>
          </a:p>
          <a:p>
            <a:pPr marL="537199" indent="-285750">
              <a:lnSpc>
                <a:spcPts val="1950"/>
              </a:lnSpc>
              <a:spcAft>
                <a:spcPts val="450"/>
              </a:spcAft>
              <a:buClr>
                <a:srgbClr val="154973"/>
              </a:buClr>
              <a:buSzPts val="1400"/>
            </a:pPr>
            <a:r>
              <a:rPr lang="en-US" sz="1500" dirty="0">
                <a:latin typeface="Arial" panose="020B0604020202020204" pitchFamily="34" charset="0"/>
                <a:cs typeface="Arial" panose="020B0604020202020204" pitchFamily="34" charset="0"/>
              </a:rPr>
              <a:t>Help meet the concrete needs of those in the community affected by violence</a:t>
            </a:r>
          </a:p>
          <a:p>
            <a:pPr marL="251449" indent="0">
              <a:lnSpc>
                <a:spcPts val="1950"/>
              </a:lnSpc>
              <a:spcAft>
                <a:spcPts val="450"/>
              </a:spcAft>
              <a:buClr>
                <a:srgbClr val="154973"/>
              </a:buClr>
              <a:buSzPts val="1400"/>
              <a:buNone/>
            </a:pPr>
            <a:endParaRPr lang="en-US" sz="1500" dirty="0">
              <a:latin typeface="Arial" panose="020B0604020202020204" pitchFamily="34" charset="0"/>
              <a:cs typeface="Arial" panose="020B0604020202020204" pitchFamily="34" charset="0"/>
            </a:endParaRPr>
          </a:p>
          <a:p>
            <a:pPr marL="251449" indent="0">
              <a:lnSpc>
                <a:spcPts val="1950"/>
              </a:lnSpc>
              <a:spcBef>
                <a:spcPts val="600"/>
              </a:spcBef>
              <a:spcAft>
                <a:spcPts val="450"/>
              </a:spcAft>
              <a:buClr>
                <a:srgbClr val="154973"/>
              </a:buClr>
              <a:buSzPts val="1400"/>
              <a:buNone/>
            </a:pPr>
            <a:endParaRPr lang="en-US" sz="15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8385652" y="4735789"/>
            <a:ext cx="527797" cy="226088"/>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050">
                <a:solidFill>
                  <a:schemeClr val="tx1"/>
                </a:solidFill>
              </a:rPr>
              <a:pPr/>
              <a:t>14</a:t>
            </a:fld>
            <a:endParaRPr lang="en-US" sz="105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3829051" y="4733415"/>
            <a:ext cx="4862799" cy="253916"/>
          </a:xfrm>
          <a:prstGeom prst="rect">
            <a:avLst/>
          </a:prstGeom>
          <a:noFill/>
        </p:spPr>
        <p:txBody>
          <a:bodyPr wrap="square" rtlCol="0">
            <a:spAutoFit/>
          </a:bodyPr>
          <a:lstStyle/>
          <a:p>
            <a:pPr algn="r"/>
            <a:r>
              <a:rPr lang="en-US" sz="105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38302" y="137161"/>
            <a:ext cx="8867394" cy="562448"/>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315757" y="292840"/>
            <a:ext cx="8346263" cy="334593"/>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1800" dirty="0">
                <a:solidFill>
                  <a:schemeClr val="tx1"/>
                </a:solidFill>
                <a:latin typeface="Oswald" panose="02000503000000000000" pitchFamily="2" charset="0"/>
              </a:rPr>
              <a:t>SNUG Social Work/Case Management Component</a:t>
            </a:r>
          </a:p>
          <a:p>
            <a:endParaRPr lang="en-US" sz="1800" dirty="0">
              <a:solidFill>
                <a:schemeClr val="tx1"/>
              </a:solidFill>
              <a:latin typeface="Oswald" panose="02000503000000000000" pitchFamily="2" charset="0"/>
            </a:endParaRPr>
          </a:p>
        </p:txBody>
      </p:sp>
    </p:spTree>
    <p:extLst>
      <p:ext uri="{BB962C8B-B14F-4D97-AF65-F5344CB8AC3E}">
        <p14:creationId xmlns:p14="http://schemas.microsoft.com/office/powerpoint/2010/main" val="22747405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9144000" cy="51435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38303" y="137160"/>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287223" y="1098700"/>
            <a:ext cx="8718473" cy="32332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892" indent="-342892">
              <a:buFont typeface="+mj-lt"/>
              <a:buAutoNum type="arabicPeriod"/>
            </a:pPr>
            <a:r>
              <a:rPr lang="en-US" sz="1500" dirty="0">
                <a:latin typeface="Arial" panose="020B0604020202020204" pitchFamily="34" charset="0"/>
                <a:cs typeface="Arial" panose="020B0604020202020204" pitchFamily="34" charset="0"/>
              </a:rPr>
              <a:t>Support </a:t>
            </a:r>
            <a:r>
              <a:rPr lang="en-US" sz="1500" b="1" dirty="0">
                <a:latin typeface="Arial" panose="020B0604020202020204" pitchFamily="34" charset="0"/>
                <a:cs typeface="Arial" panose="020B0604020202020204" pitchFamily="34" charset="0"/>
              </a:rPr>
              <a:t>SNUG program participants </a:t>
            </a:r>
            <a:r>
              <a:rPr lang="en-US" sz="1500" dirty="0">
                <a:latin typeface="Arial" panose="020B0604020202020204" pitchFamily="34" charset="0"/>
                <a:cs typeface="Arial" panose="020B0604020202020204" pitchFamily="34" charset="0"/>
              </a:rPr>
              <a:t>who are at the highest risk of being shot or shooting someone; </a:t>
            </a:r>
            <a:r>
              <a:rPr lang="en-US" sz="1500" dirty="0">
                <a:latin typeface="Arial" panose="020B0604020202020204" pitchFamily="34" charset="0"/>
                <a:cs typeface="Arial" panose="020B0604020202020204" pitchFamily="34" charset="0"/>
                <a:sym typeface="Arial"/>
              </a:rPr>
              <a:t>outreach workers use the trust they’ve built with their high-risk participants to facilitate relationships with the social worker</a:t>
            </a:r>
          </a:p>
          <a:p>
            <a:pPr marL="685783" lvl="1" indent="-342892">
              <a:buFont typeface="Arial" panose="020B0604020202020204" pitchFamily="34" charset="0"/>
              <a:buChar char="•"/>
            </a:pPr>
            <a:r>
              <a:rPr lang="en-US" sz="1500" dirty="0">
                <a:latin typeface="Arial" panose="020B0604020202020204" pitchFamily="34" charset="0"/>
                <a:cs typeface="Arial" panose="020B0604020202020204" pitchFamily="34" charset="0"/>
                <a:sym typeface="Arial"/>
              </a:rPr>
              <a:t>Utilize outreach worker credibility to overcome social work stigma</a:t>
            </a:r>
            <a:endParaRPr lang="en-US" sz="1500" dirty="0">
              <a:latin typeface="Arial" panose="020B0604020202020204" pitchFamily="34" charset="0"/>
              <a:cs typeface="Arial" panose="020B0604020202020204" pitchFamily="34" charset="0"/>
            </a:endParaRPr>
          </a:p>
          <a:p>
            <a:pPr marL="685783" lvl="1" indent="-342892">
              <a:buFont typeface="Arial" panose="020B0604020202020204" pitchFamily="34" charset="0"/>
              <a:buChar char="•"/>
            </a:pPr>
            <a:r>
              <a:rPr lang="en-US" sz="1500" dirty="0">
                <a:latin typeface="Arial" panose="020B0604020202020204" pitchFamily="34" charset="0"/>
                <a:cs typeface="Arial" panose="020B0604020202020204" pitchFamily="34" charset="0"/>
                <a:sym typeface="Arial"/>
              </a:rPr>
              <a:t>Social work presence in the community</a:t>
            </a:r>
            <a:endParaRPr lang="en-US" sz="1500" dirty="0">
              <a:latin typeface="Arial" panose="020B0604020202020204" pitchFamily="34" charset="0"/>
              <a:cs typeface="Arial" panose="020B0604020202020204" pitchFamily="34" charset="0"/>
            </a:endParaRPr>
          </a:p>
          <a:p>
            <a:pPr marL="685783" lvl="1" indent="-342892">
              <a:buFont typeface="Arial" panose="020B0604020202020204" pitchFamily="34" charset="0"/>
              <a:buChar char="•"/>
            </a:pPr>
            <a:r>
              <a:rPr lang="en-US" sz="1500" dirty="0">
                <a:latin typeface="Arial" panose="020B0604020202020204" pitchFamily="34" charset="0"/>
                <a:ea typeface="+mn-lt"/>
                <a:cs typeface="Arial" panose="020B0604020202020204" pitchFamily="34" charset="0"/>
              </a:rPr>
              <a:t>Case conferencing</a:t>
            </a:r>
          </a:p>
          <a:p>
            <a:pPr marL="685783" lvl="1" indent="-342892">
              <a:buFont typeface="Arial" panose="020B0604020202020204" pitchFamily="34" charset="0"/>
              <a:buChar char="•"/>
            </a:pPr>
            <a:endParaRPr lang="en-US" sz="1500" dirty="0">
              <a:latin typeface="Arial" panose="020B0604020202020204" pitchFamily="34" charset="0"/>
              <a:ea typeface="+mn-lt"/>
              <a:cs typeface="Arial" panose="020B0604020202020204" pitchFamily="34" charset="0"/>
            </a:endParaRPr>
          </a:p>
          <a:p>
            <a:pPr marL="342892" indent="-342892">
              <a:buFont typeface="+mj-lt"/>
              <a:buAutoNum type="arabicPeriod" startAt="2"/>
            </a:pPr>
            <a:r>
              <a:rPr lang="en-US" sz="1500" dirty="0">
                <a:latin typeface="Arial" panose="020B0604020202020204" pitchFamily="34" charset="0"/>
                <a:cs typeface="Arial" panose="020B0604020202020204" pitchFamily="34" charset="0"/>
              </a:rPr>
              <a:t>Work with </a:t>
            </a:r>
            <a:r>
              <a:rPr lang="en-US" sz="1500" b="1" dirty="0">
                <a:latin typeface="Arial" panose="020B0604020202020204" pitchFamily="34" charset="0"/>
                <a:cs typeface="Arial" panose="020B0604020202020204" pitchFamily="34" charset="0"/>
              </a:rPr>
              <a:t>individuals affected by community violence</a:t>
            </a:r>
            <a:r>
              <a:rPr lang="en-US" sz="1500" dirty="0">
                <a:latin typeface="Arial" panose="020B0604020202020204" pitchFamily="34" charset="0"/>
                <a:cs typeface="Arial" panose="020B0604020202020204" pitchFamily="34" charset="0"/>
              </a:rPr>
              <a:t>, including friends and family who have been  impacted</a:t>
            </a:r>
          </a:p>
          <a:p>
            <a:pPr marL="685783" lvl="1" indent="-342892">
              <a:buFont typeface="Arial" panose="020B0604020202020204" pitchFamily="34" charset="0"/>
              <a:buChar char="•"/>
            </a:pPr>
            <a:r>
              <a:rPr lang="en-US" sz="1500" dirty="0">
                <a:latin typeface="Arial" panose="020B0604020202020204" pitchFamily="34" charset="0"/>
                <a:cs typeface="Arial" panose="020B0604020202020204" pitchFamily="34" charset="0"/>
                <a:sym typeface="Arial"/>
              </a:rPr>
              <a:t>Therapy</a:t>
            </a:r>
          </a:p>
          <a:p>
            <a:pPr marL="685783" lvl="1" indent="-342892">
              <a:buFont typeface="Arial" panose="020B0604020202020204" pitchFamily="34" charset="0"/>
              <a:buChar char="•"/>
            </a:pPr>
            <a:r>
              <a:rPr lang="en-US" sz="1500" dirty="0">
                <a:latin typeface="Arial" panose="020B0604020202020204" pitchFamily="34" charset="0"/>
                <a:cs typeface="Arial" panose="020B0604020202020204" pitchFamily="34" charset="0"/>
                <a:sym typeface="Arial"/>
              </a:rPr>
              <a:t>Concrete services (i.e. case management)</a:t>
            </a:r>
          </a:p>
          <a:p>
            <a:pPr marL="685783" lvl="1" indent="-342892">
              <a:buFont typeface="Arial" panose="020B0604020202020204" pitchFamily="34" charset="0"/>
              <a:buChar char="•"/>
            </a:pPr>
            <a:r>
              <a:rPr lang="en-US" sz="1500" dirty="0">
                <a:latin typeface="Arial" panose="020B0604020202020204" pitchFamily="34" charset="0"/>
                <a:cs typeface="Arial" panose="020B0604020202020204" pitchFamily="34" charset="0"/>
                <a:sym typeface="Arial"/>
              </a:rPr>
              <a:t>Financial compensation</a:t>
            </a:r>
          </a:p>
          <a:p>
            <a:pPr marL="685783" lvl="1" indent="-342892">
              <a:buFont typeface="Arial" panose="020B0604020202020204" pitchFamily="34" charset="0"/>
              <a:buChar char="•"/>
            </a:pPr>
            <a:r>
              <a:rPr lang="en-US" sz="1500" dirty="0">
                <a:latin typeface="Arial" panose="020B0604020202020204" pitchFamily="34" charset="0"/>
                <a:cs typeface="Arial" panose="020B0604020202020204" pitchFamily="34" charset="0"/>
                <a:sym typeface="Arial"/>
              </a:rPr>
              <a:t>Safety relocation</a:t>
            </a:r>
            <a:endParaRPr lang="en-US" dirty="0">
              <a:solidFill>
                <a:srgbClr val="002D73"/>
              </a:solidFill>
              <a:latin typeface="Arial" panose="020B0604020202020204" pitchFamily="34" charset="0"/>
              <a:cs typeface="Arial" panose="020B0604020202020204" pitchFamily="34" charset="0"/>
            </a:endParaRPr>
          </a:p>
          <a:p>
            <a:pPr marL="251449" indent="0">
              <a:lnSpc>
                <a:spcPts val="1950"/>
              </a:lnSpc>
              <a:spcBef>
                <a:spcPts val="600"/>
              </a:spcBef>
              <a:spcAft>
                <a:spcPts val="450"/>
              </a:spcAft>
              <a:buClr>
                <a:srgbClr val="154973"/>
              </a:buClr>
              <a:buSzPts val="1400"/>
              <a:buNone/>
            </a:pPr>
            <a:endParaRPr lang="en-US" sz="15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8385652" y="4735789"/>
            <a:ext cx="527797" cy="226088"/>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050">
                <a:solidFill>
                  <a:schemeClr val="tx1"/>
                </a:solidFill>
              </a:rPr>
              <a:pPr/>
              <a:t>15</a:t>
            </a:fld>
            <a:endParaRPr lang="en-US" sz="105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3829051" y="4733415"/>
            <a:ext cx="4862799" cy="253916"/>
          </a:xfrm>
          <a:prstGeom prst="rect">
            <a:avLst/>
          </a:prstGeom>
          <a:noFill/>
        </p:spPr>
        <p:txBody>
          <a:bodyPr wrap="square" rtlCol="0">
            <a:spAutoFit/>
          </a:bodyPr>
          <a:lstStyle/>
          <a:p>
            <a:pPr algn="r"/>
            <a:r>
              <a:rPr lang="en-US" sz="105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38302" y="137161"/>
            <a:ext cx="8867394" cy="562448"/>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315757" y="292840"/>
            <a:ext cx="8346263" cy="334593"/>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1800" dirty="0">
                <a:solidFill>
                  <a:schemeClr val="tx1"/>
                </a:solidFill>
                <a:latin typeface="Oswald" panose="02000503000000000000" pitchFamily="2" charset="0"/>
              </a:rPr>
              <a:t>Goals of SNUG Social Work/Case Management</a:t>
            </a:r>
          </a:p>
          <a:p>
            <a:endParaRPr lang="en-US" sz="1800" dirty="0">
              <a:solidFill>
                <a:schemeClr val="tx1"/>
              </a:solidFill>
              <a:latin typeface="Oswald" panose="02000503000000000000" pitchFamily="2" charset="0"/>
            </a:endParaRPr>
          </a:p>
        </p:txBody>
      </p:sp>
    </p:spTree>
    <p:extLst>
      <p:ext uri="{BB962C8B-B14F-4D97-AF65-F5344CB8AC3E}">
        <p14:creationId xmlns:p14="http://schemas.microsoft.com/office/powerpoint/2010/main" val="16581916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9144000" cy="51435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38303" y="137160"/>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315757" y="1098700"/>
            <a:ext cx="8718473" cy="32332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500" dirty="0">
                <a:latin typeface="Arial" panose="020B0604020202020204" pitchFamily="34" charset="0"/>
                <a:cs typeface="Arial" panose="020B0604020202020204" pitchFamily="34" charset="0"/>
                <a:sym typeface="Arial"/>
              </a:rPr>
              <a:t>3.   </a:t>
            </a:r>
            <a:r>
              <a:rPr lang="en-US" sz="1500" dirty="0">
                <a:latin typeface="Arial" panose="020B0604020202020204" pitchFamily="34" charset="0"/>
                <a:cs typeface="Arial" panose="020B0604020202020204" pitchFamily="34" charset="0"/>
              </a:rPr>
              <a:t>Provide support, training and guidance to </a:t>
            </a:r>
            <a:r>
              <a:rPr lang="en-US" sz="1500" b="1" dirty="0">
                <a:latin typeface="Arial" panose="020B0604020202020204" pitchFamily="34" charset="0"/>
                <a:cs typeface="Arial" panose="020B0604020202020204" pitchFamily="34" charset="0"/>
              </a:rPr>
              <a:t>SNUG team members</a:t>
            </a:r>
            <a:r>
              <a:rPr lang="en-US" sz="1500" dirty="0">
                <a:latin typeface="Arial" panose="020B0604020202020204" pitchFamily="34" charset="0"/>
                <a:cs typeface="Arial" panose="020B0604020202020204" pitchFamily="34" charset="0"/>
              </a:rPr>
              <a:t> </a:t>
            </a:r>
          </a:p>
          <a:p>
            <a:pPr marL="685783" lvl="1" indent="-342892">
              <a:buFont typeface="Arial" panose="020B0604020202020204" pitchFamily="34" charset="0"/>
              <a:buChar char="•"/>
            </a:pPr>
            <a:r>
              <a:rPr lang="en-US" sz="1500" dirty="0">
                <a:latin typeface="Arial" panose="020B0604020202020204" pitchFamily="34" charset="0"/>
                <a:cs typeface="Arial" panose="020B0604020202020204" pitchFamily="34" charset="0"/>
                <a:sym typeface="Arial"/>
              </a:rPr>
              <a:t>Help team process difficult situations and heal from trauma </a:t>
            </a:r>
            <a:endParaRPr lang="en-US" sz="1500" dirty="0">
              <a:latin typeface="Arial" panose="020B0604020202020204" pitchFamily="34" charset="0"/>
              <a:cs typeface="Arial" panose="020B0604020202020204" pitchFamily="34" charset="0"/>
            </a:endParaRPr>
          </a:p>
          <a:p>
            <a:pPr marL="685783" lvl="1" indent="-342892">
              <a:buFont typeface="Arial" panose="020B0604020202020204" pitchFamily="34" charset="0"/>
              <a:buChar char="•"/>
            </a:pPr>
            <a:r>
              <a:rPr lang="en-US" sz="1500" dirty="0">
                <a:latin typeface="Arial" panose="020B0604020202020204" pitchFamily="34" charset="0"/>
                <a:cs typeface="Arial" panose="020B0604020202020204" pitchFamily="34" charset="0"/>
                <a:sym typeface="Arial"/>
              </a:rPr>
              <a:t>Provide trainings such as Trauma Systems Therapy (TST), motivational interviewing, and alternative therapies (music equipment and programming)</a:t>
            </a:r>
            <a:endParaRPr lang="en-US" sz="1500" dirty="0">
              <a:latin typeface="Arial" panose="020B0604020202020204" pitchFamily="34" charset="0"/>
              <a:cs typeface="Arial" panose="020B0604020202020204" pitchFamily="34" charset="0"/>
            </a:endParaRPr>
          </a:p>
          <a:p>
            <a:pPr marL="685783" lvl="1" indent="-342892">
              <a:buFont typeface="Arial" panose="020B0604020202020204" pitchFamily="34" charset="0"/>
              <a:buChar char="•"/>
            </a:pPr>
            <a:r>
              <a:rPr lang="en-US" sz="1500" dirty="0">
                <a:latin typeface="Arial" panose="020B0604020202020204" pitchFamily="34" charset="0"/>
                <a:cs typeface="Arial" panose="020B0604020202020204" pitchFamily="34" charset="0"/>
                <a:sym typeface="Arial"/>
              </a:rPr>
              <a:t>Starting program to provide therapy to SNUG staff </a:t>
            </a:r>
            <a:endParaRPr lang="en-US" sz="1500" dirty="0">
              <a:latin typeface="Arial" panose="020B0604020202020204" pitchFamily="34" charset="0"/>
              <a:cs typeface="Arial" panose="020B0604020202020204" pitchFamily="34" charset="0"/>
            </a:endParaRPr>
          </a:p>
          <a:p>
            <a:pPr marL="0" indent="0">
              <a:buNone/>
            </a:pPr>
            <a:endParaRPr lang="en-US" sz="1500" dirty="0">
              <a:latin typeface="Arial" panose="020B0604020202020204" pitchFamily="34" charset="0"/>
              <a:cs typeface="Arial" panose="020B0604020202020204" pitchFamily="34" charset="0"/>
            </a:endParaRPr>
          </a:p>
          <a:p>
            <a:pPr marL="0" indent="0">
              <a:buNone/>
            </a:pPr>
            <a:r>
              <a:rPr lang="en-US" sz="1500" dirty="0">
                <a:latin typeface="Arial" panose="020B0604020202020204" pitchFamily="34" charset="0"/>
                <a:ea typeface="+mn-lt"/>
                <a:cs typeface="Arial" panose="020B0604020202020204" pitchFamily="34" charset="0"/>
              </a:rPr>
              <a:t>4.  Build a direct connection between </a:t>
            </a:r>
            <a:r>
              <a:rPr lang="en-US" sz="1500" b="1" dirty="0">
                <a:latin typeface="Arial" panose="020B0604020202020204" pitchFamily="34" charset="0"/>
                <a:ea typeface="+mn-lt"/>
                <a:cs typeface="Arial" panose="020B0604020202020204" pitchFamily="34" charset="0"/>
              </a:rPr>
              <a:t>SNUG sites and hospitals</a:t>
            </a:r>
          </a:p>
          <a:p>
            <a:pPr marL="251449" indent="0">
              <a:lnSpc>
                <a:spcPts val="1950"/>
              </a:lnSpc>
              <a:spcBef>
                <a:spcPts val="600"/>
              </a:spcBef>
              <a:spcAft>
                <a:spcPts val="450"/>
              </a:spcAft>
              <a:buClr>
                <a:srgbClr val="154973"/>
              </a:buClr>
              <a:buSzPts val="1400"/>
              <a:buNone/>
            </a:pPr>
            <a:endParaRPr lang="en-US" sz="15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8385652" y="4735789"/>
            <a:ext cx="527797" cy="226088"/>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050">
                <a:solidFill>
                  <a:schemeClr val="tx1"/>
                </a:solidFill>
              </a:rPr>
              <a:pPr/>
              <a:t>16</a:t>
            </a:fld>
            <a:endParaRPr lang="en-US" sz="105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3829051" y="4733415"/>
            <a:ext cx="4862799" cy="253916"/>
          </a:xfrm>
          <a:prstGeom prst="rect">
            <a:avLst/>
          </a:prstGeom>
          <a:noFill/>
        </p:spPr>
        <p:txBody>
          <a:bodyPr wrap="square" rtlCol="0">
            <a:spAutoFit/>
          </a:bodyPr>
          <a:lstStyle/>
          <a:p>
            <a:pPr algn="r"/>
            <a:r>
              <a:rPr lang="en-US" sz="105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38302" y="137161"/>
            <a:ext cx="8867394" cy="562448"/>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315757" y="292840"/>
            <a:ext cx="8346263" cy="334593"/>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1800" dirty="0">
                <a:solidFill>
                  <a:schemeClr val="tx1"/>
                </a:solidFill>
                <a:latin typeface="Oswald" panose="02000503000000000000" pitchFamily="2" charset="0"/>
              </a:rPr>
              <a:t>Goals of SNUG Social Work/Case Management</a:t>
            </a:r>
          </a:p>
          <a:p>
            <a:endParaRPr lang="en-US" sz="1800" dirty="0">
              <a:solidFill>
                <a:schemeClr val="tx1"/>
              </a:solidFill>
              <a:latin typeface="Oswald" panose="02000503000000000000" pitchFamily="2" charset="0"/>
            </a:endParaRPr>
          </a:p>
        </p:txBody>
      </p:sp>
    </p:spTree>
    <p:extLst>
      <p:ext uri="{BB962C8B-B14F-4D97-AF65-F5344CB8AC3E}">
        <p14:creationId xmlns:p14="http://schemas.microsoft.com/office/powerpoint/2010/main" val="3821870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9144000" cy="5143500"/>
          </a:xfrm>
          <a:prstGeom prst="rect">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38303" y="137160"/>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212762" y="855288"/>
            <a:ext cx="8718473" cy="32332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latin typeface="Arial" panose="020B0604020202020204" pitchFamily="34" charset="0"/>
                <a:cs typeface="Arial" panose="020B0604020202020204" pitchFamily="34" charset="0"/>
              </a:rPr>
              <a:t>SNUG is located in 5 trauma centers around the state and has MOUs with smaller hospitals as well</a:t>
            </a:r>
          </a:p>
          <a:p>
            <a:pPr lvl="1"/>
            <a:r>
              <a:rPr lang="en-US" sz="2000" dirty="0">
                <a:latin typeface="Arial" panose="020B0604020202020204" pitchFamily="34" charset="0"/>
                <a:ea typeface="Calibri"/>
                <a:cs typeface="Arial" panose="020B0604020202020204" pitchFamily="34" charset="0"/>
              </a:rPr>
              <a:t>Fund hospital-based social workers, </a:t>
            </a:r>
            <a:r>
              <a:rPr lang="en-US" sz="2000" dirty="0">
                <a:latin typeface="Arial" panose="020B0604020202020204" pitchFamily="34" charset="0"/>
                <a:cs typeface="Arial" panose="020B0604020202020204" pitchFamily="34" charset="0"/>
              </a:rPr>
              <a:t>psychiatrists, pediatricians, trauma surgeons</a:t>
            </a:r>
            <a:endParaRPr lang="en-US" sz="2000" dirty="0">
              <a:latin typeface="Arial" panose="020B0604020202020204" pitchFamily="34" charset="0"/>
              <a:ea typeface="Calibri"/>
              <a:cs typeface="Arial" panose="020B0604020202020204" pitchFamily="34" charset="0"/>
            </a:endParaRPr>
          </a:p>
          <a:p>
            <a:r>
              <a:rPr lang="en-US" sz="2000" dirty="0">
                <a:latin typeface="Arial" panose="020B0604020202020204" pitchFamily="34" charset="0"/>
                <a:ea typeface="+mn-lt"/>
                <a:cs typeface="Arial" panose="020B0604020202020204" pitchFamily="34" charset="0"/>
              </a:rPr>
              <a:t>Breaking barriers between the hospital and community-based services</a:t>
            </a:r>
            <a:endParaRPr lang="en-US" sz="2000" dirty="0">
              <a:latin typeface="Arial" panose="020B0604020202020204" pitchFamily="34" charset="0"/>
              <a:ea typeface="Calibri"/>
              <a:cs typeface="Arial" panose="020B0604020202020204" pitchFamily="34" charset="0"/>
            </a:endParaRPr>
          </a:p>
          <a:p>
            <a:r>
              <a:rPr lang="en-US" sz="2000" dirty="0">
                <a:latin typeface="Arial" panose="020B0604020202020204" pitchFamily="34" charset="0"/>
                <a:ea typeface="+mn-lt"/>
                <a:cs typeface="Arial" panose="020B0604020202020204" pitchFamily="34" charset="0"/>
              </a:rPr>
              <a:t>Get a read on the family and friends and address issues around retaliation </a:t>
            </a:r>
          </a:p>
          <a:p>
            <a:r>
              <a:rPr lang="en-US" sz="2000" dirty="0">
                <a:latin typeface="Arial" panose="020B0604020202020204" pitchFamily="34" charset="0"/>
                <a:ea typeface="+mn-lt"/>
                <a:cs typeface="Arial" panose="020B0604020202020204" pitchFamily="34" charset="0"/>
              </a:rPr>
              <a:t>“Golden hour” of engagement immediately after an incident </a:t>
            </a:r>
          </a:p>
          <a:p>
            <a:r>
              <a:rPr lang="en-US" sz="2000" dirty="0">
                <a:latin typeface="Arial" panose="020B0604020202020204" pitchFamily="34" charset="0"/>
                <a:ea typeface="+mn-lt"/>
                <a:cs typeface="Arial" panose="020B0604020202020204" pitchFamily="34" charset="0"/>
              </a:rPr>
              <a:t>SNUG hospital-based social worker assists family with safety planning </a:t>
            </a:r>
          </a:p>
          <a:p>
            <a:r>
              <a:rPr lang="en-US" sz="2000" dirty="0">
                <a:latin typeface="Arial" panose="020B0604020202020204" pitchFamily="34" charset="0"/>
                <a:cs typeface="Arial" panose="020B0604020202020204" pitchFamily="34" charset="0"/>
              </a:rPr>
              <a:t>SNUG team begins relationship in the hospital and follows post-discharge</a:t>
            </a:r>
          </a:p>
          <a:p>
            <a:pPr marL="251449" indent="0">
              <a:lnSpc>
                <a:spcPts val="1950"/>
              </a:lnSpc>
              <a:spcBef>
                <a:spcPts val="600"/>
              </a:spcBef>
              <a:spcAft>
                <a:spcPts val="450"/>
              </a:spcAft>
              <a:buClr>
                <a:srgbClr val="154973"/>
              </a:buClr>
              <a:buSzPts val="1400"/>
              <a:buNone/>
            </a:pPr>
            <a:endParaRPr lang="en-US" sz="15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8385652" y="4735789"/>
            <a:ext cx="527797" cy="226088"/>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050">
                <a:solidFill>
                  <a:schemeClr val="tx1"/>
                </a:solidFill>
              </a:rPr>
              <a:pPr/>
              <a:t>17</a:t>
            </a:fld>
            <a:endParaRPr lang="en-US" sz="1050" dirty="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3829051" y="4733415"/>
            <a:ext cx="4862799" cy="253916"/>
          </a:xfrm>
          <a:prstGeom prst="rect">
            <a:avLst/>
          </a:prstGeom>
          <a:noFill/>
        </p:spPr>
        <p:txBody>
          <a:bodyPr wrap="square" rtlCol="0">
            <a:spAutoFit/>
          </a:bodyPr>
          <a:lstStyle/>
          <a:p>
            <a:pPr algn="r"/>
            <a:r>
              <a:rPr lang="en-US" sz="1050" dirty="0">
                <a:solidFill>
                  <a:srgbClr val="8697A3"/>
                </a:solidFill>
                <a:latin typeface="Arial" panose="020B0604020202020204" pitchFamily="34" charset="0"/>
                <a:cs typeface="Arial" panose="020B0604020202020204" pitchFamily="34" charset="0"/>
              </a:rPr>
              <a:t>DIVISION OF CRIMINAL JUSTICE SERVICES</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38302" y="137161"/>
            <a:ext cx="8867394" cy="562448"/>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315757" y="292840"/>
            <a:ext cx="8346263" cy="334593"/>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1800" dirty="0">
                <a:solidFill>
                  <a:schemeClr val="tx1"/>
                </a:solidFill>
                <a:latin typeface="Oswald" panose="02000503000000000000" pitchFamily="2" charset="0"/>
              </a:rPr>
              <a:t>SNUG/Hospital Connection</a:t>
            </a:r>
          </a:p>
        </p:txBody>
      </p:sp>
    </p:spTree>
    <p:extLst>
      <p:ext uri="{BB962C8B-B14F-4D97-AF65-F5344CB8AC3E}">
        <p14:creationId xmlns:p14="http://schemas.microsoft.com/office/powerpoint/2010/main" val="3423833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38301" y="137160"/>
            <a:ext cx="8867394" cy="4869180"/>
          </a:xfrm>
          <a:prstGeom prst="roundRect">
            <a:avLst>
              <a:gd name="adj" fmla="val 3633"/>
            </a:avLst>
          </a:prstGeom>
          <a:solidFill>
            <a:srgbClr val="43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Title 1">
            <a:extLst>
              <a:ext uri="{FF2B5EF4-FFF2-40B4-BE49-F238E27FC236}">
                <a16:creationId xmlns:a16="http://schemas.microsoft.com/office/drawing/2014/main" id="{7EEEC95D-8EB3-0846-9B0E-185DCA083121}"/>
              </a:ext>
            </a:extLst>
          </p:cNvPr>
          <p:cNvSpPr txBox="1">
            <a:spLocks/>
          </p:cNvSpPr>
          <p:nvPr/>
        </p:nvSpPr>
        <p:spPr>
          <a:xfrm>
            <a:off x="172591" y="1825184"/>
            <a:ext cx="8798814" cy="1493133"/>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6300"/>
              </a:lnSpc>
            </a:pPr>
            <a:r>
              <a:rPr lang="en-US" sz="4950" b="1" spc="225" dirty="0">
                <a:solidFill>
                  <a:schemeClr val="bg1"/>
                </a:solidFill>
                <a:latin typeface="Oswald" panose="02000503000000000000" pitchFamily="2" charset="0"/>
              </a:rPr>
              <a:t>Thank you!</a:t>
            </a:r>
          </a:p>
        </p:txBody>
      </p:sp>
    </p:spTree>
    <p:extLst>
      <p:ext uri="{BB962C8B-B14F-4D97-AF65-F5344CB8AC3E}">
        <p14:creationId xmlns:p14="http://schemas.microsoft.com/office/powerpoint/2010/main" val="31286476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15e0be0-d462-4150-9cbc-05126d681484">
      <Terms xmlns="http://schemas.microsoft.com/office/infopath/2007/PartnerControls"/>
    </lcf76f155ced4ddcb4097134ff3c332f>
    <TaxCatchAll xmlns="17b4b887-5c38-4c2a-a6f3-5de0e5659e9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87B95EFA1D85F40A6EA0234CBBCB4C9" ma:contentTypeVersion="14" ma:contentTypeDescription="Create a new document." ma:contentTypeScope="" ma:versionID="d12597b9f6bd5936b11487c0a1ce7570">
  <xsd:schema xmlns:xsd="http://www.w3.org/2001/XMLSchema" xmlns:xs="http://www.w3.org/2001/XMLSchema" xmlns:p="http://schemas.microsoft.com/office/2006/metadata/properties" xmlns:ns2="415e0be0-d462-4150-9cbc-05126d681484" xmlns:ns3="17b4b887-5c38-4c2a-a6f3-5de0e5659e92" targetNamespace="http://schemas.microsoft.com/office/2006/metadata/properties" ma:root="true" ma:fieldsID="aa2bcc8784a150f2e174f75fe296967d" ns2:_="" ns3:_="">
    <xsd:import namespace="415e0be0-d462-4150-9cbc-05126d681484"/>
    <xsd:import namespace="17b4b887-5c38-4c2a-a6f3-5de0e5659e9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5e0be0-d462-4150-9cbc-05126d6814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39e25b7-0a97-41c9-a156-d5f306235689"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7b4b887-5c38-4c2a-a6f3-5de0e5659e9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78530259-ced1-46f5-b94c-92cd2c6e56ae}" ma:internalName="TaxCatchAll" ma:showField="CatchAllData" ma:web="17b4b887-5c38-4c2a-a6f3-5de0e5659e9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9E807E-F40B-4B2F-A636-AF37464EAA00}">
  <ds:schemaRefs>
    <ds:schemaRef ds:uri="http://schemas.microsoft.com/office/2006/metadata/properties"/>
    <ds:schemaRef ds:uri="http://schemas.microsoft.com/office/infopath/2007/PartnerControls"/>
    <ds:schemaRef ds:uri="415e0be0-d462-4150-9cbc-05126d681484"/>
    <ds:schemaRef ds:uri="17b4b887-5c38-4c2a-a6f3-5de0e5659e92"/>
  </ds:schemaRefs>
</ds:datastoreItem>
</file>

<file path=customXml/itemProps2.xml><?xml version="1.0" encoding="utf-8"?>
<ds:datastoreItem xmlns:ds="http://schemas.openxmlformats.org/officeDocument/2006/customXml" ds:itemID="{0F08BB8F-51A9-45E1-8776-6A3B83566A49}">
  <ds:schemaRefs>
    <ds:schemaRef ds:uri="http://schemas.microsoft.com/sharepoint/v3/contenttype/forms"/>
  </ds:schemaRefs>
</ds:datastoreItem>
</file>

<file path=customXml/itemProps3.xml><?xml version="1.0" encoding="utf-8"?>
<ds:datastoreItem xmlns:ds="http://schemas.openxmlformats.org/officeDocument/2006/customXml" ds:itemID="{BCB70796-3435-470B-9FCB-ADFCAB0118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5e0be0-d462-4150-9cbc-05126d681484"/>
    <ds:schemaRef ds:uri="17b4b887-5c38-4c2a-a6f3-5de0e5659e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6cb8ea-7900-4d10-8ceb-80e8c1c81ee7}" enabled="0" method="" siteId="{f46cb8ea-7900-4d10-8ceb-80e8c1c81ee7}" removed="1"/>
</clbl:labelList>
</file>

<file path=docProps/app.xml><?xml version="1.0" encoding="utf-8"?>
<Properties xmlns="http://schemas.openxmlformats.org/officeDocument/2006/extended-properties" xmlns:vt="http://schemas.openxmlformats.org/officeDocument/2006/docPropsVTypes">
  <TotalTime>89</TotalTime>
  <Words>1720</Words>
  <Application>Microsoft Office PowerPoint</Application>
  <PresentationFormat>On-screen Show (16:9)</PresentationFormat>
  <Paragraphs>195</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Oswald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Janine Kava</dc:creator>
  <cp:lastModifiedBy>Gagan, Maura (DCJS)</cp:lastModifiedBy>
  <cp:revision>8</cp:revision>
  <cp:lastPrinted>2015-04-13T17:00:05Z</cp:lastPrinted>
  <dcterms:created xsi:type="dcterms:W3CDTF">2015-01-08T15:05:44Z</dcterms:created>
  <dcterms:modified xsi:type="dcterms:W3CDTF">2025-07-22T18:56:08Z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0x010100A87B95EFA1D85F40A6EA0234CBBCB4C9</vt:lpwstr>
  </property>
</Properties>
</file>